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4" r:id="rId7"/>
    <p:sldId id="260"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1"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09E4B5-380E-4503-ABCB-3F7CA8759C1B}" type="doc">
      <dgm:prSet loTypeId="urn:microsoft.com/office/officeart/2005/8/layout/vList5" loCatId="list" qsTypeId="urn:microsoft.com/office/officeart/2005/8/quickstyle/simple1" qsCatId="simple" csTypeId="urn:microsoft.com/office/officeart/2005/8/colors/colorful2" csCatId="colorful"/>
      <dgm:spPr/>
      <dgm:t>
        <a:bodyPr/>
        <a:lstStyle/>
        <a:p>
          <a:endParaRPr lang="en-US"/>
        </a:p>
      </dgm:t>
    </dgm:pt>
    <dgm:pt modelId="{471E7733-27DF-4704-8ECD-B1054857622C}">
      <dgm:prSet/>
      <dgm:spPr/>
      <dgm:t>
        <a:bodyPr/>
        <a:lstStyle/>
        <a:p>
          <a:r>
            <a:rPr lang="en-US"/>
            <a:t>Common Element Repairs are the Board’s Responsibility</a:t>
          </a:r>
        </a:p>
      </dgm:t>
    </dgm:pt>
    <dgm:pt modelId="{54FE3861-87FA-4B66-8F95-6D10BE15AD5D}" type="parTrans" cxnId="{28378E04-C64C-4112-A7CA-6A2F0C776C07}">
      <dgm:prSet/>
      <dgm:spPr/>
      <dgm:t>
        <a:bodyPr/>
        <a:lstStyle/>
        <a:p>
          <a:endParaRPr lang="en-US"/>
        </a:p>
      </dgm:t>
    </dgm:pt>
    <dgm:pt modelId="{96D91764-1ED5-4367-95DE-01425EC0D651}" type="sibTrans" cxnId="{28378E04-C64C-4112-A7CA-6A2F0C776C07}">
      <dgm:prSet/>
      <dgm:spPr/>
      <dgm:t>
        <a:bodyPr/>
        <a:lstStyle/>
        <a:p>
          <a:endParaRPr lang="en-US"/>
        </a:p>
      </dgm:t>
    </dgm:pt>
    <dgm:pt modelId="{365EF8C8-AFC7-44EE-8C8C-A60DE141E133}">
      <dgm:prSet/>
      <dgm:spPr/>
      <dgm:t>
        <a:bodyPr/>
        <a:lstStyle/>
        <a:p>
          <a:r>
            <a:rPr lang="en-US"/>
            <a:t>Declaration Section 5.4, 11.1</a:t>
          </a:r>
        </a:p>
      </dgm:t>
    </dgm:pt>
    <dgm:pt modelId="{3ECF4B7F-ABF2-4B5C-BB2E-80DAD77E4984}" type="parTrans" cxnId="{503A4F17-5C67-41DD-808E-5FA5E6BE2D88}">
      <dgm:prSet/>
      <dgm:spPr/>
      <dgm:t>
        <a:bodyPr/>
        <a:lstStyle/>
        <a:p>
          <a:endParaRPr lang="en-US"/>
        </a:p>
      </dgm:t>
    </dgm:pt>
    <dgm:pt modelId="{9D353B98-F4C1-4D21-97CB-981E5EF25ED4}" type="sibTrans" cxnId="{503A4F17-5C67-41DD-808E-5FA5E6BE2D88}">
      <dgm:prSet/>
      <dgm:spPr/>
      <dgm:t>
        <a:bodyPr/>
        <a:lstStyle/>
        <a:p>
          <a:endParaRPr lang="en-US"/>
        </a:p>
      </dgm:t>
    </dgm:pt>
    <dgm:pt modelId="{0BA43662-27CD-4FC6-A206-FB6CA29AE641}">
      <dgm:prSet/>
      <dgm:spPr/>
      <dgm:t>
        <a:bodyPr/>
        <a:lstStyle/>
        <a:p>
          <a:r>
            <a:rPr lang="en-US"/>
            <a:t>Negotiating a Contract with a Contractor is the Board’s Responsibility</a:t>
          </a:r>
        </a:p>
      </dgm:t>
    </dgm:pt>
    <dgm:pt modelId="{EA95FC96-FD58-4FCC-845F-A104E1517FCF}" type="parTrans" cxnId="{6D668B47-3B81-4616-8CC2-6F36B5795F36}">
      <dgm:prSet/>
      <dgm:spPr/>
      <dgm:t>
        <a:bodyPr/>
        <a:lstStyle/>
        <a:p>
          <a:endParaRPr lang="en-US"/>
        </a:p>
      </dgm:t>
    </dgm:pt>
    <dgm:pt modelId="{237A6ADE-2173-449B-8A40-2F2CE4CACAFD}" type="sibTrans" cxnId="{6D668B47-3B81-4616-8CC2-6F36B5795F36}">
      <dgm:prSet/>
      <dgm:spPr/>
      <dgm:t>
        <a:bodyPr/>
        <a:lstStyle/>
        <a:p>
          <a:endParaRPr lang="en-US"/>
        </a:p>
      </dgm:t>
    </dgm:pt>
    <dgm:pt modelId="{91C77762-CEFF-4418-A86F-398B32803D78}">
      <dgm:prSet/>
      <dgm:spPr/>
      <dgm:t>
        <a:bodyPr/>
        <a:lstStyle/>
        <a:p>
          <a:r>
            <a:rPr lang="en-US"/>
            <a:t>Bylaws 4.2(f)</a:t>
          </a:r>
        </a:p>
      </dgm:t>
    </dgm:pt>
    <dgm:pt modelId="{E4669E9C-3453-4F44-8276-5222DA2DBDD8}" type="parTrans" cxnId="{24E6A7BB-5BAD-4F5D-B158-FB2EDF4EE874}">
      <dgm:prSet/>
      <dgm:spPr/>
      <dgm:t>
        <a:bodyPr/>
        <a:lstStyle/>
        <a:p>
          <a:endParaRPr lang="en-US"/>
        </a:p>
      </dgm:t>
    </dgm:pt>
    <dgm:pt modelId="{9B4EB425-909B-4475-84BB-633E2909A9BC}" type="sibTrans" cxnId="{24E6A7BB-5BAD-4F5D-B158-FB2EDF4EE874}">
      <dgm:prSet/>
      <dgm:spPr/>
      <dgm:t>
        <a:bodyPr/>
        <a:lstStyle/>
        <a:p>
          <a:endParaRPr lang="en-US"/>
        </a:p>
      </dgm:t>
    </dgm:pt>
    <dgm:pt modelId="{128705BC-8B23-4E03-B00E-DAB4615484C2}">
      <dgm:prSet/>
      <dgm:spPr/>
      <dgm:t>
        <a:bodyPr/>
        <a:lstStyle/>
        <a:p>
          <a:r>
            <a:rPr lang="en-US"/>
            <a:t>ORS 100.405</a:t>
          </a:r>
        </a:p>
      </dgm:t>
    </dgm:pt>
    <dgm:pt modelId="{FDCE2188-9BA5-4B70-9CB0-543C63880391}" type="parTrans" cxnId="{161D0478-4006-4E25-B42C-E833EAFCCA57}">
      <dgm:prSet/>
      <dgm:spPr/>
      <dgm:t>
        <a:bodyPr/>
        <a:lstStyle/>
        <a:p>
          <a:endParaRPr lang="en-US"/>
        </a:p>
      </dgm:t>
    </dgm:pt>
    <dgm:pt modelId="{7E6A54EE-B1B1-4EE4-91E4-5C85CD888C61}" type="sibTrans" cxnId="{161D0478-4006-4E25-B42C-E833EAFCCA57}">
      <dgm:prSet/>
      <dgm:spPr/>
      <dgm:t>
        <a:bodyPr/>
        <a:lstStyle/>
        <a:p>
          <a:endParaRPr lang="en-US"/>
        </a:p>
      </dgm:t>
    </dgm:pt>
    <dgm:pt modelId="{29BFB916-2996-4118-880B-678AE3B43D67}" type="pres">
      <dgm:prSet presAssocID="{8909E4B5-380E-4503-ABCB-3F7CA8759C1B}" presName="Name0" presStyleCnt="0">
        <dgm:presLayoutVars>
          <dgm:dir/>
          <dgm:animLvl val="lvl"/>
          <dgm:resizeHandles val="exact"/>
        </dgm:presLayoutVars>
      </dgm:prSet>
      <dgm:spPr/>
    </dgm:pt>
    <dgm:pt modelId="{7DA1D347-7C02-48BC-9960-D636C114E3CB}" type="pres">
      <dgm:prSet presAssocID="{471E7733-27DF-4704-8ECD-B1054857622C}" presName="linNode" presStyleCnt="0"/>
      <dgm:spPr/>
    </dgm:pt>
    <dgm:pt modelId="{AB226EB5-B56F-42E1-B904-7740E85D306B}" type="pres">
      <dgm:prSet presAssocID="{471E7733-27DF-4704-8ECD-B1054857622C}" presName="parentText" presStyleLbl="node1" presStyleIdx="0" presStyleCnt="2">
        <dgm:presLayoutVars>
          <dgm:chMax val="1"/>
          <dgm:bulletEnabled val="1"/>
        </dgm:presLayoutVars>
      </dgm:prSet>
      <dgm:spPr/>
    </dgm:pt>
    <dgm:pt modelId="{D160B892-09F2-45E5-887D-7A0654521570}" type="pres">
      <dgm:prSet presAssocID="{471E7733-27DF-4704-8ECD-B1054857622C}" presName="descendantText" presStyleLbl="alignAccFollowNode1" presStyleIdx="0" presStyleCnt="2">
        <dgm:presLayoutVars>
          <dgm:bulletEnabled val="1"/>
        </dgm:presLayoutVars>
      </dgm:prSet>
      <dgm:spPr/>
    </dgm:pt>
    <dgm:pt modelId="{73FB4236-89D0-4436-9C20-5AF64E1A6A28}" type="pres">
      <dgm:prSet presAssocID="{96D91764-1ED5-4367-95DE-01425EC0D651}" presName="sp" presStyleCnt="0"/>
      <dgm:spPr/>
    </dgm:pt>
    <dgm:pt modelId="{18249A14-E122-41CA-B71C-D08242F63571}" type="pres">
      <dgm:prSet presAssocID="{0BA43662-27CD-4FC6-A206-FB6CA29AE641}" presName="linNode" presStyleCnt="0"/>
      <dgm:spPr/>
    </dgm:pt>
    <dgm:pt modelId="{1D3554E6-342F-45AF-A8E3-F1CA1C983C61}" type="pres">
      <dgm:prSet presAssocID="{0BA43662-27CD-4FC6-A206-FB6CA29AE641}" presName="parentText" presStyleLbl="node1" presStyleIdx="1" presStyleCnt="2">
        <dgm:presLayoutVars>
          <dgm:chMax val="1"/>
          <dgm:bulletEnabled val="1"/>
        </dgm:presLayoutVars>
      </dgm:prSet>
      <dgm:spPr/>
    </dgm:pt>
    <dgm:pt modelId="{5992127E-6F46-4007-9C99-E577B623812A}" type="pres">
      <dgm:prSet presAssocID="{0BA43662-27CD-4FC6-A206-FB6CA29AE641}" presName="descendantText" presStyleLbl="alignAccFollowNode1" presStyleIdx="1" presStyleCnt="2">
        <dgm:presLayoutVars>
          <dgm:bulletEnabled val="1"/>
        </dgm:presLayoutVars>
      </dgm:prSet>
      <dgm:spPr/>
    </dgm:pt>
  </dgm:ptLst>
  <dgm:cxnLst>
    <dgm:cxn modelId="{28378E04-C64C-4112-A7CA-6A2F0C776C07}" srcId="{8909E4B5-380E-4503-ABCB-3F7CA8759C1B}" destId="{471E7733-27DF-4704-8ECD-B1054857622C}" srcOrd="0" destOrd="0" parTransId="{54FE3861-87FA-4B66-8F95-6D10BE15AD5D}" sibTransId="{96D91764-1ED5-4367-95DE-01425EC0D651}"/>
    <dgm:cxn modelId="{DAA5380F-95B0-400B-9703-5ED564BECC25}" type="presOf" srcId="{0BA43662-27CD-4FC6-A206-FB6CA29AE641}" destId="{1D3554E6-342F-45AF-A8E3-F1CA1C983C61}" srcOrd="0" destOrd="0" presId="urn:microsoft.com/office/officeart/2005/8/layout/vList5"/>
    <dgm:cxn modelId="{503A4F17-5C67-41DD-808E-5FA5E6BE2D88}" srcId="{471E7733-27DF-4704-8ECD-B1054857622C}" destId="{365EF8C8-AFC7-44EE-8C8C-A60DE141E133}" srcOrd="0" destOrd="0" parTransId="{3ECF4B7F-ABF2-4B5C-BB2E-80DAD77E4984}" sibTransId="{9D353B98-F4C1-4D21-97CB-981E5EF25ED4}"/>
    <dgm:cxn modelId="{6D668B47-3B81-4616-8CC2-6F36B5795F36}" srcId="{8909E4B5-380E-4503-ABCB-3F7CA8759C1B}" destId="{0BA43662-27CD-4FC6-A206-FB6CA29AE641}" srcOrd="1" destOrd="0" parTransId="{EA95FC96-FD58-4FCC-845F-A104E1517FCF}" sibTransId="{237A6ADE-2173-449B-8A40-2F2CE4CACAFD}"/>
    <dgm:cxn modelId="{9620A267-8384-45E8-A8F0-DC5B8BE01E17}" type="presOf" srcId="{128705BC-8B23-4E03-B00E-DAB4615484C2}" destId="{5992127E-6F46-4007-9C99-E577B623812A}" srcOrd="0" destOrd="1" presId="urn:microsoft.com/office/officeart/2005/8/layout/vList5"/>
    <dgm:cxn modelId="{6B771251-B02D-4665-9FD1-54F89D99CD72}" type="presOf" srcId="{365EF8C8-AFC7-44EE-8C8C-A60DE141E133}" destId="{D160B892-09F2-45E5-887D-7A0654521570}" srcOrd="0" destOrd="0" presId="urn:microsoft.com/office/officeart/2005/8/layout/vList5"/>
    <dgm:cxn modelId="{161D0478-4006-4E25-B42C-E833EAFCCA57}" srcId="{0BA43662-27CD-4FC6-A206-FB6CA29AE641}" destId="{128705BC-8B23-4E03-B00E-DAB4615484C2}" srcOrd="1" destOrd="0" parTransId="{FDCE2188-9BA5-4B70-9CB0-543C63880391}" sibTransId="{7E6A54EE-B1B1-4EE4-91E4-5C85CD888C61}"/>
    <dgm:cxn modelId="{2B213282-6385-45CF-9312-29DE4ECAD41C}" type="presOf" srcId="{471E7733-27DF-4704-8ECD-B1054857622C}" destId="{AB226EB5-B56F-42E1-B904-7740E85D306B}" srcOrd="0" destOrd="0" presId="urn:microsoft.com/office/officeart/2005/8/layout/vList5"/>
    <dgm:cxn modelId="{A5126A92-EE92-410B-9FA0-EC73C7D7E236}" type="presOf" srcId="{91C77762-CEFF-4418-A86F-398B32803D78}" destId="{5992127E-6F46-4007-9C99-E577B623812A}" srcOrd="0" destOrd="0" presId="urn:microsoft.com/office/officeart/2005/8/layout/vList5"/>
    <dgm:cxn modelId="{AAAE0A99-0669-4956-9915-3C9841F3269B}" type="presOf" srcId="{8909E4B5-380E-4503-ABCB-3F7CA8759C1B}" destId="{29BFB916-2996-4118-880B-678AE3B43D67}" srcOrd="0" destOrd="0" presId="urn:microsoft.com/office/officeart/2005/8/layout/vList5"/>
    <dgm:cxn modelId="{24E6A7BB-5BAD-4F5D-B158-FB2EDF4EE874}" srcId="{0BA43662-27CD-4FC6-A206-FB6CA29AE641}" destId="{91C77762-CEFF-4418-A86F-398B32803D78}" srcOrd="0" destOrd="0" parTransId="{E4669E9C-3453-4F44-8276-5222DA2DBDD8}" sibTransId="{9B4EB425-909B-4475-84BB-633E2909A9BC}"/>
    <dgm:cxn modelId="{64DA1C23-4105-423F-8A26-AAD5713B2A45}" type="presParOf" srcId="{29BFB916-2996-4118-880B-678AE3B43D67}" destId="{7DA1D347-7C02-48BC-9960-D636C114E3CB}" srcOrd="0" destOrd="0" presId="urn:microsoft.com/office/officeart/2005/8/layout/vList5"/>
    <dgm:cxn modelId="{619FA361-1AF0-4819-91FB-D51DEC010BBC}" type="presParOf" srcId="{7DA1D347-7C02-48BC-9960-D636C114E3CB}" destId="{AB226EB5-B56F-42E1-B904-7740E85D306B}" srcOrd="0" destOrd="0" presId="urn:microsoft.com/office/officeart/2005/8/layout/vList5"/>
    <dgm:cxn modelId="{86A54103-0CF4-4523-9F8C-E6617CE3F103}" type="presParOf" srcId="{7DA1D347-7C02-48BC-9960-D636C114E3CB}" destId="{D160B892-09F2-45E5-887D-7A0654521570}" srcOrd="1" destOrd="0" presId="urn:microsoft.com/office/officeart/2005/8/layout/vList5"/>
    <dgm:cxn modelId="{C825C0A1-C8C3-42DC-8D61-1B59726D91CD}" type="presParOf" srcId="{29BFB916-2996-4118-880B-678AE3B43D67}" destId="{73FB4236-89D0-4436-9C20-5AF64E1A6A28}" srcOrd="1" destOrd="0" presId="urn:microsoft.com/office/officeart/2005/8/layout/vList5"/>
    <dgm:cxn modelId="{A13F79DC-A588-4857-A292-8823272526AF}" type="presParOf" srcId="{29BFB916-2996-4118-880B-678AE3B43D67}" destId="{18249A14-E122-41CA-B71C-D08242F63571}" srcOrd="2" destOrd="0" presId="urn:microsoft.com/office/officeart/2005/8/layout/vList5"/>
    <dgm:cxn modelId="{C47240EF-959F-4240-A22A-43FD5F1E41CC}" type="presParOf" srcId="{18249A14-E122-41CA-B71C-D08242F63571}" destId="{1D3554E6-342F-45AF-A8E3-F1CA1C983C61}" srcOrd="0" destOrd="0" presId="urn:microsoft.com/office/officeart/2005/8/layout/vList5"/>
    <dgm:cxn modelId="{5BCDD0F9-28FB-4670-B95A-EE665896DC71}" type="presParOf" srcId="{18249A14-E122-41CA-B71C-D08242F63571}" destId="{5992127E-6F46-4007-9C99-E577B623812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AD3BB3-8DB1-418B-8D3A-711C5C31ECE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7357510-3725-4718-AEAD-0B79BF2489FC}">
      <dgm:prSet/>
      <dgm:spPr/>
      <dgm:t>
        <a:bodyPr/>
        <a:lstStyle/>
        <a:p>
          <a:r>
            <a:rPr lang="en-US"/>
            <a:t>Commercial Loan between Association and Bank—not individual owners</a:t>
          </a:r>
        </a:p>
      </dgm:t>
    </dgm:pt>
    <dgm:pt modelId="{61FB532A-DBBD-4BF5-B99C-5411BB5C413C}" type="parTrans" cxnId="{64FA60DB-6F41-4C05-A5B6-6F435184BDAB}">
      <dgm:prSet/>
      <dgm:spPr/>
      <dgm:t>
        <a:bodyPr/>
        <a:lstStyle/>
        <a:p>
          <a:endParaRPr lang="en-US"/>
        </a:p>
      </dgm:t>
    </dgm:pt>
    <dgm:pt modelId="{E1D58B80-9442-4D84-9E5A-F7E07FADE728}" type="sibTrans" cxnId="{64FA60DB-6F41-4C05-A5B6-6F435184BDAB}">
      <dgm:prSet/>
      <dgm:spPr/>
      <dgm:t>
        <a:bodyPr/>
        <a:lstStyle/>
        <a:p>
          <a:endParaRPr lang="en-US"/>
        </a:p>
      </dgm:t>
    </dgm:pt>
    <dgm:pt modelId="{CD7BF113-70C9-4282-AB8D-B257390E015A}">
      <dgm:prSet/>
      <dgm:spPr/>
      <dgm:t>
        <a:bodyPr/>
        <a:lstStyle/>
        <a:p>
          <a:r>
            <a:rPr lang="en-US"/>
            <a:t>Collateral is the Association’s legal right to collect assessments, no lien on property</a:t>
          </a:r>
        </a:p>
      </dgm:t>
    </dgm:pt>
    <dgm:pt modelId="{F5D65B43-BFCF-4365-A09A-8891A405EE93}" type="parTrans" cxnId="{3E2B4D9B-C45F-4217-8AFB-BCCF1DB08DE0}">
      <dgm:prSet/>
      <dgm:spPr/>
      <dgm:t>
        <a:bodyPr/>
        <a:lstStyle/>
        <a:p>
          <a:endParaRPr lang="en-US"/>
        </a:p>
      </dgm:t>
    </dgm:pt>
    <dgm:pt modelId="{120605A1-2FB1-49E2-8E89-6C936EA80BE2}" type="sibTrans" cxnId="{3E2B4D9B-C45F-4217-8AFB-BCCF1DB08DE0}">
      <dgm:prSet/>
      <dgm:spPr/>
      <dgm:t>
        <a:bodyPr/>
        <a:lstStyle/>
        <a:p>
          <a:endParaRPr lang="en-US"/>
        </a:p>
      </dgm:t>
    </dgm:pt>
    <dgm:pt modelId="{BD879BCA-6AD1-4898-B36A-4CD344E57C0A}">
      <dgm:prSet/>
      <dgm:spPr/>
      <dgm:t>
        <a:bodyPr/>
        <a:lstStyle/>
        <a:p>
          <a:r>
            <a:rPr lang="en-US"/>
            <a:t>Line of credit during construction with a $600,000 maximum.  Association makes interest payments (7.27%) (no principal) on only amount drawn- not on $600,000.</a:t>
          </a:r>
        </a:p>
      </dgm:t>
    </dgm:pt>
    <dgm:pt modelId="{109E2253-5C90-41EA-94A9-4F0CB8DDC0CF}" type="parTrans" cxnId="{B49DC5E2-A1DA-483A-B797-F0065FB0BA01}">
      <dgm:prSet/>
      <dgm:spPr/>
      <dgm:t>
        <a:bodyPr/>
        <a:lstStyle/>
        <a:p>
          <a:endParaRPr lang="en-US"/>
        </a:p>
      </dgm:t>
    </dgm:pt>
    <dgm:pt modelId="{6CB2EBDB-722D-4850-8E71-72FFD9AC6141}" type="sibTrans" cxnId="{B49DC5E2-A1DA-483A-B797-F0065FB0BA01}">
      <dgm:prSet/>
      <dgm:spPr/>
      <dgm:t>
        <a:bodyPr/>
        <a:lstStyle/>
        <a:p>
          <a:endParaRPr lang="en-US"/>
        </a:p>
      </dgm:t>
    </dgm:pt>
    <dgm:pt modelId="{EFC3D256-7F53-4D2A-B5DE-47369C66E3E6}">
      <dgm:prSet/>
      <dgm:spPr/>
      <dgm:t>
        <a:bodyPr/>
        <a:lstStyle/>
        <a:p>
          <a:r>
            <a:rPr lang="en-US"/>
            <a:t>At the end of construction, the balance on the line of credit converts to a 20-year term loan with interest set at the time (floor of 7%) for 10 years.  Interest re-sets at 10 years based on current market.</a:t>
          </a:r>
        </a:p>
      </dgm:t>
    </dgm:pt>
    <dgm:pt modelId="{BC7649EB-1F8F-4BFE-9735-85619703DD7C}" type="parTrans" cxnId="{CB108854-37AD-46C8-8FAC-594BFA26C96E}">
      <dgm:prSet/>
      <dgm:spPr/>
      <dgm:t>
        <a:bodyPr/>
        <a:lstStyle/>
        <a:p>
          <a:endParaRPr lang="en-US"/>
        </a:p>
      </dgm:t>
    </dgm:pt>
    <dgm:pt modelId="{4FF942F1-7FF0-4820-96BD-8BD59FD2762A}" type="sibTrans" cxnId="{CB108854-37AD-46C8-8FAC-594BFA26C96E}">
      <dgm:prSet/>
      <dgm:spPr/>
      <dgm:t>
        <a:bodyPr/>
        <a:lstStyle/>
        <a:p>
          <a:endParaRPr lang="en-US"/>
        </a:p>
      </dgm:t>
    </dgm:pt>
    <dgm:pt modelId="{F88463AE-BC87-4CEC-A9DA-317E95F4C039}" type="pres">
      <dgm:prSet presAssocID="{14AD3BB3-8DB1-418B-8D3A-711C5C31ECE2}" presName="linear" presStyleCnt="0">
        <dgm:presLayoutVars>
          <dgm:animLvl val="lvl"/>
          <dgm:resizeHandles val="exact"/>
        </dgm:presLayoutVars>
      </dgm:prSet>
      <dgm:spPr/>
    </dgm:pt>
    <dgm:pt modelId="{D366FB4F-C83E-43B6-A19A-891E1E07DDB1}" type="pres">
      <dgm:prSet presAssocID="{67357510-3725-4718-AEAD-0B79BF2489FC}" presName="parentText" presStyleLbl="node1" presStyleIdx="0" presStyleCnt="4">
        <dgm:presLayoutVars>
          <dgm:chMax val="0"/>
          <dgm:bulletEnabled val="1"/>
        </dgm:presLayoutVars>
      </dgm:prSet>
      <dgm:spPr/>
    </dgm:pt>
    <dgm:pt modelId="{D7A82F99-B853-4865-AF5A-4C0F8559210C}" type="pres">
      <dgm:prSet presAssocID="{E1D58B80-9442-4D84-9E5A-F7E07FADE728}" presName="spacer" presStyleCnt="0"/>
      <dgm:spPr/>
    </dgm:pt>
    <dgm:pt modelId="{70E95088-30A5-4EF4-9125-D20A1F81D10C}" type="pres">
      <dgm:prSet presAssocID="{CD7BF113-70C9-4282-AB8D-B257390E015A}" presName="parentText" presStyleLbl="node1" presStyleIdx="1" presStyleCnt="4">
        <dgm:presLayoutVars>
          <dgm:chMax val="0"/>
          <dgm:bulletEnabled val="1"/>
        </dgm:presLayoutVars>
      </dgm:prSet>
      <dgm:spPr/>
    </dgm:pt>
    <dgm:pt modelId="{69F71B09-D4F6-45EB-89CE-071E590046C1}" type="pres">
      <dgm:prSet presAssocID="{120605A1-2FB1-49E2-8E89-6C936EA80BE2}" presName="spacer" presStyleCnt="0"/>
      <dgm:spPr/>
    </dgm:pt>
    <dgm:pt modelId="{315A1D5F-07C5-46EE-BC48-B7B309C776CD}" type="pres">
      <dgm:prSet presAssocID="{BD879BCA-6AD1-4898-B36A-4CD344E57C0A}" presName="parentText" presStyleLbl="node1" presStyleIdx="2" presStyleCnt="4">
        <dgm:presLayoutVars>
          <dgm:chMax val="0"/>
          <dgm:bulletEnabled val="1"/>
        </dgm:presLayoutVars>
      </dgm:prSet>
      <dgm:spPr/>
    </dgm:pt>
    <dgm:pt modelId="{6B919550-39E1-4790-8FC4-DB6657F73CF3}" type="pres">
      <dgm:prSet presAssocID="{6CB2EBDB-722D-4850-8E71-72FFD9AC6141}" presName="spacer" presStyleCnt="0"/>
      <dgm:spPr/>
    </dgm:pt>
    <dgm:pt modelId="{9A28C247-21D8-40BB-9EF8-5AE2C7863569}" type="pres">
      <dgm:prSet presAssocID="{EFC3D256-7F53-4D2A-B5DE-47369C66E3E6}" presName="parentText" presStyleLbl="node1" presStyleIdx="3" presStyleCnt="4">
        <dgm:presLayoutVars>
          <dgm:chMax val="0"/>
          <dgm:bulletEnabled val="1"/>
        </dgm:presLayoutVars>
      </dgm:prSet>
      <dgm:spPr/>
    </dgm:pt>
  </dgm:ptLst>
  <dgm:cxnLst>
    <dgm:cxn modelId="{A25DBE37-B752-4EFC-9E48-E1CC8873ED74}" type="presOf" srcId="{14AD3BB3-8DB1-418B-8D3A-711C5C31ECE2}" destId="{F88463AE-BC87-4CEC-A9DA-317E95F4C039}" srcOrd="0" destOrd="0" presId="urn:microsoft.com/office/officeart/2005/8/layout/vList2"/>
    <dgm:cxn modelId="{E7DE3939-23F0-4A6D-8F53-BE737E20AB26}" type="presOf" srcId="{67357510-3725-4718-AEAD-0B79BF2489FC}" destId="{D366FB4F-C83E-43B6-A19A-891E1E07DDB1}" srcOrd="0" destOrd="0" presId="urn:microsoft.com/office/officeart/2005/8/layout/vList2"/>
    <dgm:cxn modelId="{CB108854-37AD-46C8-8FAC-594BFA26C96E}" srcId="{14AD3BB3-8DB1-418B-8D3A-711C5C31ECE2}" destId="{EFC3D256-7F53-4D2A-B5DE-47369C66E3E6}" srcOrd="3" destOrd="0" parTransId="{BC7649EB-1F8F-4BFE-9735-85619703DD7C}" sibTransId="{4FF942F1-7FF0-4820-96BD-8BD59FD2762A}"/>
    <dgm:cxn modelId="{02934656-CCEE-4D43-A4EB-AE885C3C1804}" type="presOf" srcId="{CD7BF113-70C9-4282-AB8D-B257390E015A}" destId="{70E95088-30A5-4EF4-9125-D20A1F81D10C}" srcOrd="0" destOrd="0" presId="urn:microsoft.com/office/officeart/2005/8/layout/vList2"/>
    <dgm:cxn modelId="{EC005E82-1DB7-4ADB-B900-FCD90647ED8B}" type="presOf" srcId="{BD879BCA-6AD1-4898-B36A-4CD344E57C0A}" destId="{315A1D5F-07C5-46EE-BC48-B7B309C776CD}" srcOrd="0" destOrd="0" presId="urn:microsoft.com/office/officeart/2005/8/layout/vList2"/>
    <dgm:cxn modelId="{3E2B4D9B-C45F-4217-8AFB-BCCF1DB08DE0}" srcId="{14AD3BB3-8DB1-418B-8D3A-711C5C31ECE2}" destId="{CD7BF113-70C9-4282-AB8D-B257390E015A}" srcOrd="1" destOrd="0" parTransId="{F5D65B43-BFCF-4365-A09A-8891A405EE93}" sibTransId="{120605A1-2FB1-49E2-8E89-6C936EA80BE2}"/>
    <dgm:cxn modelId="{F2E4CFA0-EB9B-45EC-9D9A-213235BFEE9A}" type="presOf" srcId="{EFC3D256-7F53-4D2A-B5DE-47369C66E3E6}" destId="{9A28C247-21D8-40BB-9EF8-5AE2C7863569}" srcOrd="0" destOrd="0" presId="urn:microsoft.com/office/officeart/2005/8/layout/vList2"/>
    <dgm:cxn modelId="{64FA60DB-6F41-4C05-A5B6-6F435184BDAB}" srcId="{14AD3BB3-8DB1-418B-8D3A-711C5C31ECE2}" destId="{67357510-3725-4718-AEAD-0B79BF2489FC}" srcOrd="0" destOrd="0" parTransId="{61FB532A-DBBD-4BF5-B99C-5411BB5C413C}" sibTransId="{E1D58B80-9442-4D84-9E5A-F7E07FADE728}"/>
    <dgm:cxn modelId="{B49DC5E2-A1DA-483A-B797-F0065FB0BA01}" srcId="{14AD3BB3-8DB1-418B-8D3A-711C5C31ECE2}" destId="{BD879BCA-6AD1-4898-B36A-4CD344E57C0A}" srcOrd="2" destOrd="0" parTransId="{109E2253-5C90-41EA-94A9-4F0CB8DDC0CF}" sibTransId="{6CB2EBDB-722D-4850-8E71-72FFD9AC6141}"/>
    <dgm:cxn modelId="{60B73D67-8C11-43C8-AD62-12172B5587F9}" type="presParOf" srcId="{F88463AE-BC87-4CEC-A9DA-317E95F4C039}" destId="{D366FB4F-C83E-43B6-A19A-891E1E07DDB1}" srcOrd="0" destOrd="0" presId="urn:microsoft.com/office/officeart/2005/8/layout/vList2"/>
    <dgm:cxn modelId="{9B7E165C-0A4D-4F52-921D-C34A36CA4F01}" type="presParOf" srcId="{F88463AE-BC87-4CEC-A9DA-317E95F4C039}" destId="{D7A82F99-B853-4865-AF5A-4C0F8559210C}" srcOrd="1" destOrd="0" presId="urn:microsoft.com/office/officeart/2005/8/layout/vList2"/>
    <dgm:cxn modelId="{731BF4EE-A7C4-427F-A7DD-39131348117D}" type="presParOf" srcId="{F88463AE-BC87-4CEC-A9DA-317E95F4C039}" destId="{70E95088-30A5-4EF4-9125-D20A1F81D10C}" srcOrd="2" destOrd="0" presId="urn:microsoft.com/office/officeart/2005/8/layout/vList2"/>
    <dgm:cxn modelId="{A8E0CD59-F777-4F2E-A6D1-AFE3014DFE75}" type="presParOf" srcId="{F88463AE-BC87-4CEC-A9DA-317E95F4C039}" destId="{69F71B09-D4F6-45EB-89CE-071E590046C1}" srcOrd="3" destOrd="0" presId="urn:microsoft.com/office/officeart/2005/8/layout/vList2"/>
    <dgm:cxn modelId="{CF009162-DF06-468A-966E-51046C229FF4}" type="presParOf" srcId="{F88463AE-BC87-4CEC-A9DA-317E95F4C039}" destId="{315A1D5F-07C5-46EE-BC48-B7B309C776CD}" srcOrd="4" destOrd="0" presId="urn:microsoft.com/office/officeart/2005/8/layout/vList2"/>
    <dgm:cxn modelId="{88B4E21A-6C7E-4396-A341-A471FAA0F74B}" type="presParOf" srcId="{F88463AE-BC87-4CEC-A9DA-317E95F4C039}" destId="{6B919550-39E1-4790-8FC4-DB6657F73CF3}" srcOrd="5" destOrd="0" presId="urn:microsoft.com/office/officeart/2005/8/layout/vList2"/>
    <dgm:cxn modelId="{7992A47C-220D-465F-B25A-42D0B4CBED66}" type="presParOf" srcId="{F88463AE-BC87-4CEC-A9DA-317E95F4C039}" destId="{9A28C247-21D8-40BB-9EF8-5AE2C786356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0DECE1-8388-4151-A380-3BFFBA44A91A}"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DFD5401-7351-432A-877F-F44016FA0998}">
      <dgm:prSet/>
      <dgm:spPr/>
      <dgm:t>
        <a:bodyPr/>
        <a:lstStyle/>
        <a:p>
          <a:r>
            <a:rPr lang="en-US"/>
            <a:t>In order to close on the loan, the Association will adopt a special assessment resolution based on the projected budget of $515,000.  This will result in a monthly assessment per unit of approximately $230 that will start at the end of construction (likely August/September)</a:t>
          </a:r>
        </a:p>
      </dgm:t>
    </dgm:pt>
    <dgm:pt modelId="{1EE3459F-5701-4292-9F92-5F0EB2470F8D}" type="parTrans" cxnId="{4A725922-1956-4D43-A442-77EBBC06D08D}">
      <dgm:prSet/>
      <dgm:spPr/>
      <dgm:t>
        <a:bodyPr/>
        <a:lstStyle/>
        <a:p>
          <a:endParaRPr lang="en-US"/>
        </a:p>
      </dgm:t>
    </dgm:pt>
    <dgm:pt modelId="{AB64805F-F3F3-4561-A53F-F735C0E37A54}" type="sibTrans" cxnId="{4A725922-1956-4D43-A442-77EBBC06D08D}">
      <dgm:prSet/>
      <dgm:spPr/>
      <dgm:t>
        <a:bodyPr/>
        <a:lstStyle/>
        <a:p>
          <a:endParaRPr lang="en-US"/>
        </a:p>
      </dgm:t>
    </dgm:pt>
    <dgm:pt modelId="{EA612990-A793-485E-BCF1-C360B0B8E096}">
      <dgm:prSet/>
      <dgm:spPr/>
      <dgm:t>
        <a:bodyPr/>
        <a:lstStyle/>
        <a:p>
          <a:r>
            <a:rPr lang="en-US"/>
            <a:t>During construction, the Association will use reserves and loan draws to pay for construction costs and to make interest-only payments on the loan.</a:t>
          </a:r>
        </a:p>
      </dgm:t>
    </dgm:pt>
    <dgm:pt modelId="{C96ADDC6-31B4-4C9F-9B02-A7347FE90985}" type="parTrans" cxnId="{F57F9758-FED3-434C-BB1E-81344C4FD2F9}">
      <dgm:prSet/>
      <dgm:spPr/>
      <dgm:t>
        <a:bodyPr/>
        <a:lstStyle/>
        <a:p>
          <a:endParaRPr lang="en-US"/>
        </a:p>
      </dgm:t>
    </dgm:pt>
    <dgm:pt modelId="{29B08BEA-E391-4156-A2C1-0D4684966C62}" type="sibTrans" cxnId="{F57F9758-FED3-434C-BB1E-81344C4FD2F9}">
      <dgm:prSet/>
      <dgm:spPr/>
      <dgm:t>
        <a:bodyPr/>
        <a:lstStyle/>
        <a:p>
          <a:endParaRPr lang="en-US"/>
        </a:p>
      </dgm:t>
    </dgm:pt>
    <dgm:pt modelId="{20701D57-24BD-47B3-80C5-43E74FAFB991}">
      <dgm:prSet/>
      <dgm:spPr/>
      <dgm:t>
        <a:bodyPr/>
        <a:lstStyle/>
        <a:p>
          <a:r>
            <a:rPr lang="en-US" dirty="0"/>
            <a:t>When construction is finished, the Board will determine the total actual amount spent on the project (including any amounts borrowed from reserves) and will adjust the special assessment amount based on that figure.  The loan will convert to a 20-year term loan at that time.</a:t>
          </a:r>
        </a:p>
      </dgm:t>
    </dgm:pt>
    <dgm:pt modelId="{D20A2032-2C46-44C1-A858-F7296EA11495}" type="parTrans" cxnId="{9F0A354B-FD47-4ED2-86B2-067488DAE336}">
      <dgm:prSet/>
      <dgm:spPr/>
      <dgm:t>
        <a:bodyPr/>
        <a:lstStyle/>
        <a:p>
          <a:endParaRPr lang="en-US"/>
        </a:p>
      </dgm:t>
    </dgm:pt>
    <dgm:pt modelId="{B749809C-B5E4-414A-8911-175E3900F485}" type="sibTrans" cxnId="{9F0A354B-FD47-4ED2-86B2-067488DAE336}">
      <dgm:prSet/>
      <dgm:spPr/>
      <dgm:t>
        <a:bodyPr/>
        <a:lstStyle/>
        <a:p>
          <a:endParaRPr lang="en-US"/>
        </a:p>
      </dgm:t>
    </dgm:pt>
    <dgm:pt modelId="{79C5779B-7E8A-4FCE-8F86-26C2583C4FA1}">
      <dgm:prSet/>
      <dgm:spPr/>
      <dgm:t>
        <a:bodyPr/>
        <a:lstStyle/>
        <a:p>
          <a:r>
            <a:rPr lang="en-US" dirty="0"/>
            <a:t>The Board will provide 30 days’ notice before the special assessment payments begin and will offer the opportunity to pay the total lump sum amount at that point instead of monthly assessments.  </a:t>
          </a:r>
        </a:p>
      </dgm:t>
    </dgm:pt>
    <dgm:pt modelId="{20373239-A7AC-4020-8DB6-FB424DFD7211}" type="parTrans" cxnId="{E33995E3-5EBF-45D5-BD2C-977BE9FD1A03}">
      <dgm:prSet/>
      <dgm:spPr/>
      <dgm:t>
        <a:bodyPr/>
        <a:lstStyle/>
        <a:p>
          <a:endParaRPr lang="en-US"/>
        </a:p>
      </dgm:t>
    </dgm:pt>
    <dgm:pt modelId="{B16CECDB-F0BA-4236-B925-3D72540FDDA9}" type="sibTrans" cxnId="{E33995E3-5EBF-45D5-BD2C-977BE9FD1A03}">
      <dgm:prSet/>
      <dgm:spPr/>
      <dgm:t>
        <a:bodyPr/>
        <a:lstStyle/>
        <a:p>
          <a:endParaRPr lang="en-US"/>
        </a:p>
      </dgm:t>
    </dgm:pt>
    <dgm:pt modelId="{3371DFCF-4D73-4129-8CE9-6E9843850AA4}" type="pres">
      <dgm:prSet presAssocID="{FF0DECE1-8388-4151-A380-3BFFBA44A91A}" presName="root" presStyleCnt="0">
        <dgm:presLayoutVars>
          <dgm:dir/>
          <dgm:resizeHandles val="exact"/>
        </dgm:presLayoutVars>
      </dgm:prSet>
      <dgm:spPr/>
    </dgm:pt>
    <dgm:pt modelId="{7E7A3D86-D543-49D9-9C5C-DBD8344553ED}" type="pres">
      <dgm:prSet presAssocID="{BDFD5401-7351-432A-877F-F44016FA0998}" presName="compNode" presStyleCnt="0"/>
      <dgm:spPr/>
    </dgm:pt>
    <dgm:pt modelId="{2920D2DD-EE1A-4126-BA70-0FC039835E93}" type="pres">
      <dgm:prSet presAssocID="{BDFD5401-7351-432A-877F-F44016FA0998}" presName="bgRect" presStyleLbl="bgShp" presStyleIdx="0" presStyleCnt="4"/>
      <dgm:spPr/>
    </dgm:pt>
    <dgm:pt modelId="{CD46B7FB-DC9F-4289-9702-8473EEE861FF}" type="pres">
      <dgm:prSet presAssocID="{BDFD5401-7351-432A-877F-F44016FA099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BFB18034-9D90-4F51-996B-5178A200B8F6}" type="pres">
      <dgm:prSet presAssocID="{BDFD5401-7351-432A-877F-F44016FA0998}" presName="spaceRect" presStyleCnt="0"/>
      <dgm:spPr/>
    </dgm:pt>
    <dgm:pt modelId="{AD46C5E6-B13B-4615-9D48-32D1C76A8AFB}" type="pres">
      <dgm:prSet presAssocID="{BDFD5401-7351-432A-877F-F44016FA0998}" presName="parTx" presStyleLbl="revTx" presStyleIdx="0" presStyleCnt="4">
        <dgm:presLayoutVars>
          <dgm:chMax val="0"/>
          <dgm:chPref val="0"/>
        </dgm:presLayoutVars>
      </dgm:prSet>
      <dgm:spPr/>
    </dgm:pt>
    <dgm:pt modelId="{28C8EF13-BB47-4D3F-BC21-C56A13E48D6A}" type="pres">
      <dgm:prSet presAssocID="{AB64805F-F3F3-4561-A53F-F735C0E37A54}" presName="sibTrans" presStyleCnt="0"/>
      <dgm:spPr/>
    </dgm:pt>
    <dgm:pt modelId="{B037A1E3-5A91-49CA-9CE0-428AFD068A78}" type="pres">
      <dgm:prSet presAssocID="{EA612990-A793-485E-BCF1-C360B0B8E096}" presName="compNode" presStyleCnt="0"/>
      <dgm:spPr/>
    </dgm:pt>
    <dgm:pt modelId="{DB8519ED-D48B-417B-812D-5199C7897AED}" type="pres">
      <dgm:prSet presAssocID="{EA612990-A793-485E-BCF1-C360B0B8E096}" presName="bgRect" presStyleLbl="bgShp" presStyleIdx="1" presStyleCnt="4"/>
      <dgm:spPr/>
    </dgm:pt>
    <dgm:pt modelId="{87597E89-37B0-49A0-8658-95B06EBA7ED4}" type="pres">
      <dgm:prSet presAssocID="{EA612990-A793-485E-BCF1-C360B0B8E09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lldozer"/>
        </a:ext>
      </dgm:extLst>
    </dgm:pt>
    <dgm:pt modelId="{BF70912B-A051-4A97-8A22-9E76D0859556}" type="pres">
      <dgm:prSet presAssocID="{EA612990-A793-485E-BCF1-C360B0B8E096}" presName="spaceRect" presStyleCnt="0"/>
      <dgm:spPr/>
    </dgm:pt>
    <dgm:pt modelId="{8D8DF4B6-B808-4863-8698-E7B069186FC2}" type="pres">
      <dgm:prSet presAssocID="{EA612990-A793-485E-BCF1-C360B0B8E096}" presName="parTx" presStyleLbl="revTx" presStyleIdx="1" presStyleCnt="4">
        <dgm:presLayoutVars>
          <dgm:chMax val="0"/>
          <dgm:chPref val="0"/>
        </dgm:presLayoutVars>
      </dgm:prSet>
      <dgm:spPr/>
    </dgm:pt>
    <dgm:pt modelId="{D7E12CF1-9C9A-443B-9F28-4F2ABF21AA1C}" type="pres">
      <dgm:prSet presAssocID="{29B08BEA-E391-4156-A2C1-0D4684966C62}" presName="sibTrans" presStyleCnt="0"/>
      <dgm:spPr/>
    </dgm:pt>
    <dgm:pt modelId="{70A802B9-0D32-41DB-A706-962C55D6CE23}" type="pres">
      <dgm:prSet presAssocID="{20701D57-24BD-47B3-80C5-43E74FAFB991}" presName="compNode" presStyleCnt="0"/>
      <dgm:spPr/>
    </dgm:pt>
    <dgm:pt modelId="{10AA1855-9C81-4E22-8522-E603BF5492C3}" type="pres">
      <dgm:prSet presAssocID="{20701D57-24BD-47B3-80C5-43E74FAFB991}" presName="bgRect" presStyleLbl="bgShp" presStyleIdx="2" presStyleCnt="4"/>
      <dgm:spPr/>
    </dgm:pt>
    <dgm:pt modelId="{8712F83D-8025-479C-B169-9DC8F13B57DA}" type="pres">
      <dgm:prSet presAssocID="{20701D57-24BD-47B3-80C5-43E74FAFB99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xcavator"/>
        </a:ext>
      </dgm:extLst>
    </dgm:pt>
    <dgm:pt modelId="{544BAEEA-552C-4C31-9EE2-AC7986FC6BA9}" type="pres">
      <dgm:prSet presAssocID="{20701D57-24BD-47B3-80C5-43E74FAFB991}" presName="spaceRect" presStyleCnt="0"/>
      <dgm:spPr/>
    </dgm:pt>
    <dgm:pt modelId="{6CA47BD1-3C9D-4845-AE76-3DA6FA1309F2}" type="pres">
      <dgm:prSet presAssocID="{20701D57-24BD-47B3-80C5-43E74FAFB991}" presName="parTx" presStyleLbl="revTx" presStyleIdx="2" presStyleCnt="4">
        <dgm:presLayoutVars>
          <dgm:chMax val="0"/>
          <dgm:chPref val="0"/>
        </dgm:presLayoutVars>
      </dgm:prSet>
      <dgm:spPr/>
    </dgm:pt>
    <dgm:pt modelId="{6107862E-B87F-4CC6-A733-1A0C250F027E}" type="pres">
      <dgm:prSet presAssocID="{B749809C-B5E4-414A-8911-175E3900F485}" presName="sibTrans" presStyleCnt="0"/>
      <dgm:spPr/>
    </dgm:pt>
    <dgm:pt modelId="{BFF7EA15-2BE5-4E30-9C8E-263C17C25BB8}" type="pres">
      <dgm:prSet presAssocID="{79C5779B-7E8A-4FCE-8F86-26C2583C4FA1}" presName="compNode" presStyleCnt="0"/>
      <dgm:spPr/>
    </dgm:pt>
    <dgm:pt modelId="{3F976D52-9A1B-435C-B7FC-9E5873802E1A}" type="pres">
      <dgm:prSet presAssocID="{79C5779B-7E8A-4FCE-8F86-26C2583C4FA1}" presName="bgRect" presStyleLbl="bgShp" presStyleIdx="3" presStyleCnt="4"/>
      <dgm:spPr/>
    </dgm:pt>
    <dgm:pt modelId="{BB04FA5E-D824-43D4-8C1B-6B92D1C8BE70}" type="pres">
      <dgm:prSet presAssocID="{79C5779B-7E8A-4FCE-8F86-26C2583C4FA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ney"/>
        </a:ext>
      </dgm:extLst>
    </dgm:pt>
    <dgm:pt modelId="{701577C1-2147-4DF2-8AA0-0DE0CBADCDB3}" type="pres">
      <dgm:prSet presAssocID="{79C5779B-7E8A-4FCE-8F86-26C2583C4FA1}" presName="spaceRect" presStyleCnt="0"/>
      <dgm:spPr/>
    </dgm:pt>
    <dgm:pt modelId="{77EDE3EE-1B6A-4A42-BBA1-B2787C9611D7}" type="pres">
      <dgm:prSet presAssocID="{79C5779B-7E8A-4FCE-8F86-26C2583C4FA1}" presName="parTx" presStyleLbl="revTx" presStyleIdx="3" presStyleCnt="4">
        <dgm:presLayoutVars>
          <dgm:chMax val="0"/>
          <dgm:chPref val="0"/>
        </dgm:presLayoutVars>
      </dgm:prSet>
      <dgm:spPr/>
    </dgm:pt>
  </dgm:ptLst>
  <dgm:cxnLst>
    <dgm:cxn modelId="{4A725922-1956-4D43-A442-77EBBC06D08D}" srcId="{FF0DECE1-8388-4151-A380-3BFFBA44A91A}" destId="{BDFD5401-7351-432A-877F-F44016FA0998}" srcOrd="0" destOrd="0" parTransId="{1EE3459F-5701-4292-9F92-5F0EB2470F8D}" sibTransId="{AB64805F-F3F3-4561-A53F-F735C0E37A54}"/>
    <dgm:cxn modelId="{9F0A354B-FD47-4ED2-86B2-067488DAE336}" srcId="{FF0DECE1-8388-4151-A380-3BFFBA44A91A}" destId="{20701D57-24BD-47B3-80C5-43E74FAFB991}" srcOrd="2" destOrd="0" parTransId="{D20A2032-2C46-44C1-A858-F7296EA11495}" sibTransId="{B749809C-B5E4-414A-8911-175E3900F485}"/>
    <dgm:cxn modelId="{3E604F70-E337-448E-BB49-BB8ADF8A6ED9}" type="presOf" srcId="{20701D57-24BD-47B3-80C5-43E74FAFB991}" destId="{6CA47BD1-3C9D-4845-AE76-3DA6FA1309F2}" srcOrd="0" destOrd="0" presId="urn:microsoft.com/office/officeart/2018/2/layout/IconVerticalSolidList"/>
    <dgm:cxn modelId="{F57F9758-FED3-434C-BB1E-81344C4FD2F9}" srcId="{FF0DECE1-8388-4151-A380-3BFFBA44A91A}" destId="{EA612990-A793-485E-BCF1-C360B0B8E096}" srcOrd="1" destOrd="0" parTransId="{C96ADDC6-31B4-4C9F-9B02-A7347FE90985}" sibTransId="{29B08BEA-E391-4156-A2C1-0D4684966C62}"/>
    <dgm:cxn modelId="{AEEF2D82-382F-4405-9023-C660640ECD06}" type="presOf" srcId="{FF0DECE1-8388-4151-A380-3BFFBA44A91A}" destId="{3371DFCF-4D73-4129-8CE9-6E9843850AA4}" srcOrd="0" destOrd="0" presId="urn:microsoft.com/office/officeart/2018/2/layout/IconVerticalSolidList"/>
    <dgm:cxn modelId="{44494A97-E183-4984-BD41-E150E964EFDE}" type="presOf" srcId="{79C5779B-7E8A-4FCE-8F86-26C2583C4FA1}" destId="{77EDE3EE-1B6A-4A42-BBA1-B2787C9611D7}" srcOrd="0" destOrd="0" presId="urn:microsoft.com/office/officeart/2018/2/layout/IconVerticalSolidList"/>
    <dgm:cxn modelId="{A1288DC0-F362-43E2-B5EB-E8FB43C8E623}" type="presOf" srcId="{BDFD5401-7351-432A-877F-F44016FA0998}" destId="{AD46C5E6-B13B-4615-9D48-32D1C76A8AFB}" srcOrd="0" destOrd="0" presId="urn:microsoft.com/office/officeart/2018/2/layout/IconVerticalSolidList"/>
    <dgm:cxn modelId="{E33995E3-5EBF-45D5-BD2C-977BE9FD1A03}" srcId="{FF0DECE1-8388-4151-A380-3BFFBA44A91A}" destId="{79C5779B-7E8A-4FCE-8F86-26C2583C4FA1}" srcOrd="3" destOrd="0" parTransId="{20373239-A7AC-4020-8DB6-FB424DFD7211}" sibTransId="{B16CECDB-F0BA-4236-B925-3D72540FDDA9}"/>
    <dgm:cxn modelId="{A8953FF9-311B-488A-8739-21E3F3C2942D}" type="presOf" srcId="{EA612990-A793-485E-BCF1-C360B0B8E096}" destId="{8D8DF4B6-B808-4863-8698-E7B069186FC2}" srcOrd="0" destOrd="0" presId="urn:microsoft.com/office/officeart/2018/2/layout/IconVerticalSolidList"/>
    <dgm:cxn modelId="{BAB29BDE-CB6D-44C1-83DC-A9A2ED813628}" type="presParOf" srcId="{3371DFCF-4D73-4129-8CE9-6E9843850AA4}" destId="{7E7A3D86-D543-49D9-9C5C-DBD8344553ED}" srcOrd="0" destOrd="0" presId="urn:microsoft.com/office/officeart/2018/2/layout/IconVerticalSolidList"/>
    <dgm:cxn modelId="{7E73BC7E-8216-4AEE-B504-986743F771BF}" type="presParOf" srcId="{7E7A3D86-D543-49D9-9C5C-DBD8344553ED}" destId="{2920D2DD-EE1A-4126-BA70-0FC039835E93}" srcOrd="0" destOrd="0" presId="urn:microsoft.com/office/officeart/2018/2/layout/IconVerticalSolidList"/>
    <dgm:cxn modelId="{7C7025A0-6981-4235-B3E6-D9093EE76A88}" type="presParOf" srcId="{7E7A3D86-D543-49D9-9C5C-DBD8344553ED}" destId="{CD46B7FB-DC9F-4289-9702-8473EEE861FF}" srcOrd="1" destOrd="0" presId="urn:microsoft.com/office/officeart/2018/2/layout/IconVerticalSolidList"/>
    <dgm:cxn modelId="{ADCF55E8-2AB7-4D68-92E9-DED20BFB1CA2}" type="presParOf" srcId="{7E7A3D86-D543-49D9-9C5C-DBD8344553ED}" destId="{BFB18034-9D90-4F51-996B-5178A200B8F6}" srcOrd="2" destOrd="0" presId="urn:microsoft.com/office/officeart/2018/2/layout/IconVerticalSolidList"/>
    <dgm:cxn modelId="{54E7C632-7517-4135-A1C1-5213B0D2B759}" type="presParOf" srcId="{7E7A3D86-D543-49D9-9C5C-DBD8344553ED}" destId="{AD46C5E6-B13B-4615-9D48-32D1C76A8AFB}" srcOrd="3" destOrd="0" presId="urn:microsoft.com/office/officeart/2018/2/layout/IconVerticalSolidList"/>
    <dgm:cxn modelId="{AD9E2ABA-7C3B-4B76-87C5-1A0E565AC62B}" type="presParOf" srcId="{3371DFCF-4D73-4129-8CE9-6E9843850AA4}" destId="{28C8EF13-BB47-4D3F-BC21-C56A13E48D6A}" srcOrd="1" destOrd="0" presId="urn:microsoft.com/office/officeart/2018/2/layout/IconVerticalSolidList"/>
    <dgm:cxn modelId="{7FC1A505-B737-40B8-84F7-E9C667C7987C}" type="presParOf" srcId="{3371DFCF-4D73-4129-8CE9-6E9843850AA4}" destId="{B037A1E3-5A91-49CA-9CE0-428AFD068A78}" srcOrd="2" destOrd="0" presId="urn:microsoft.com/office/officeart/2018/2/layout/IconVerticalSolidList"/>
    <dgm:cxn modelId="{7F3206F0-E142-411D-848E-9EF01213AFDD}" type="presParOf" srcId="{B037A1E3-5A91-49CA-9CE0-428AFD068A78}" destId="{DB8519ED-D48B-417B-812D-5199C7897AED}" srcOrd="0" destOrd="0" presId="urn:microsoft.com/office/officeart/2018/2/layout/IconVerticalSolidList"/>
    <dgm:cxn modelId="{7434DEA4-1F68-4A47-8D6D-EBCD7BC17F0A}" type="presParOf" srcId="{B037A1E3-5A91-49CA-9CE0-428AFD068A78}" destId="{87597E89-37B0-49A0-8658-95B06EBA7ED4}" srcOrd="1" destOrd="0" presId="urn:microsoft.com/office/officeart/2018/2/layout/IconVerticalSolidList"/>
    <dgm:cxn modelId="{06A03F4A-BB5E-47E7-AD7D-1C42E9457142}" type="presParOf" srcId="{B037A1E3-5A91-49CA-9CE0-428AFD068A78}" destId="{BF70912B-A051-4A97-8A22-9E76D0859556}" srcOrd="2" destOrd="0" presId="urn:microsoft.com/office/officeart/2018/2/layout/IconVerticalSolidList"/>
    <dgm:cxn modelId="{C6F24924-DC8E-47FD-B3EF-4181F9E46CA1}" type="presParOf" srcId="{B037A1E3-5A91-49CA-9CE0-428AFD068A78}" destId="{8D8DF4B6-B808-4863-8698-E7B069186FC2}" srcOrd="3" destOrd="0" presId="urn:microsoft.com/office/officeart/2018/2/layout/IconVerticalSolidList"/>
    <dgm:cxn modelId="{7EA39462-A468-4ADB-8DBD-46CA5B851DAC}" type="presParOf" srcId="{3371DFCF-4D73-4129-8CE9-6E9843850AA4}" destId="{D7E12CF1-9C9A-443B-9F28-4F2ABF21AA1C}" srcOrd="3" destOrd="0" presId="urn:microsoft.com/office/officeart/2018/2/layout/IconVerticalSolidList"/>
    <dgm:cxn modelId="{D34B86B5-72AE-4DB7-888B-081340958DC7}" type="presParOf" srcId="{3371DFCF-4D73-4129-8CE9-6E9843850AA4}" destId="{70A802B9-0D32-41DB-A706-962C55D6CE23}" srcOrd="4" destOrd="0" presId="urn:microsoft.com/office/officeart/2018/2/layout/IconVerticalSolidList"/>
    <dgm:cxn modelId="{9A78CDA9-6F48-4D33-8838-D8BB085A9069}" type="presParOf" srcId="{70A802B9-0D32-41DB-A706-962C55D6CE23}" destId="{10AA1855-9C81-4E22-8522-E603BF5492C3}" srcOrd="0" destOrd="0" presId="urn:microsoft.com/office/officeart/2018/2/layout/IconVerticalSolidList"/>
    <dgm:cxn modelId="{4E4B0536-2A2E-48AF-B1EF-D21E28D03FC9}" type="presParOf" srcId="{70A802B9-0D32-41DB-A706-962C55D6CE23}" destId="{8712F83D-8025-479C-B169-9DC8F13B57DA}" srcOrd="1" destOrd="0" presId="urn:microsoft.com/office/officeart/2018/2/layout/IconVerticalSolidList"/>
    <dgm:cxn modelId="{00E5C78F-9CC3-4956-9642-9EA278193F6C}" type="presParOf" srcId="{70A802B9-0D32-41DB-A706-962C55D6CE23}" destId="{544BAEEA-552C-4C31-9EE2-AC7986FC6BA9}" srcOrd="2" destOrd="0" presId="urn:microsoft.com/office/officeart/2018/2/layout/IconVerticalSolidList"/>
    <dgm:cxn modelId="{FEF679E0-C86E-46D6-8A8E-44C123EF32E1}" type="presParOf" srcId="{70A802B9-0D32-41DB-A706-962C55D6CE23}" destId="{6CA47BD1-3C9D-4845-AE76-3DA6FA1309F2}" srcOrd="3" destOrd="0" presId="urn:microsoft.com/office/officeart/2018/2/layout/IconVerticalSolidList"/>
    <dgm:cxn modelId="{C8478740-900A-41B9-93ED-071506AE1BA0}" type="presParOf" srcId="{3371DFCF-4D73-4129-8CE9-6E9843850AA4}" destId="{6107862E-B87F-4CC6-A733-1A0C250F027E}" srcOrd="5" destOrd="0" presId="urn:microsoft.com/office/officeart/2018/2/layout/IconVerticalSolidList"/>
    <dgm:cxn modelId="{BA2A0E36-4913-4301-ADB2-A50996F5DD1C}" type="presParOf" srcId="{3371DFCF-4D73-4129-8CE9-6E9843850AA4}" destId="{BFF7EA15-2BE5-4E30-9C8E-263C17C25BB8}" srcOrd="6" destOrd="0" presId="urn:microsoft.com/office/officeart/2018/2/layout/IconVerticalSolidList"/>
    <dgm:cxn modelId="{C7C5159A-348F-41C1-8E8B-532151BEF8B9}" type="presParOf" srcId="{BFF7EA15-2BE5-4E30-9C8E-263C17C25BB8}" destId="{3F976D52-9A1B-435C-B7FC-9E5873802E1A}" srcOrd="0" destOrd="0" presId="urn:microsoft.com/office/officeart/2018/2/layout/IconVerticalSolidList"/>
    <dgm:cxn modelId="{D803263A-43B9-4ABD-BF5C-9508BEE0242A}" type="presParOf" srcId="{BFF7EA15-2BE5-4E30-9C8E-263C17C25BB8}" destId="{BB04FA5E-D824-43D4-8C1B-6B92D1C8BE70}" srcOrd="1" destOrd="0" presId="urn:microsoft.com/office/officeart/2018/2/layout/IconVerticalSolidList"/>
    <dgm:cxn modelId="{15491BF4-7FD1-40EC-A43C-4593099406BF}" type="presParOf" srcId="{BFF7EA15-2BE5-4E30-9C8E-263C17C25BB8}" destId="{701577C1-2147-4DF2-8AA0-0DE0CBADCDB3}" srcOrd="2" destOrd="0" presId="urn:microsoft.com/office/officeart/2018/2/layout/IconVerticalSolidList"/>
    <dgm:cxn modelId="{62269876-D1A9-43CE-B8A0-1E9858839798}" type="presParOf" srcId="{BFF7EA15-2BE5-4E30-9C8E-263C17C25BB8}" destId="{77EDE3EE-1B6A-4A42-BBA1-B2787C9611D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D45BF0-70B2-43DD-AA5F-C838D5CB805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9D363DB-90C9-4D09-80D0-B8BDAF90DC74}">
      <dgm:prSet/>
      <dgm:spPr/>
      <dgm:t>
        <a:bodyPr/>
        <a:lstStyle/>
        <a:p>
          <a:pPr>
            <a:lnSpc>
              <a:spcPct val="100000"/>
            </a:lnSpc>
          </a:pPr>
          <a:r>
            <a:rPr lang="en-US" dirty="0"/>
            <a:t>Approximately $28,576 per unit due at end of construction (August/September)</a:t>
          </a:r>
        </a:p>
      </dgm:t>
    </dgm:pt>
    <dgm:pt modelId="{6A8B3263-E822-4685-9A80-858B4274A75F}" type="parTrans" cxnId="{229E1773-C933-4982-94DE-B0D09B56B1DE}">
      <dgm:prSet/>
      <dgm:spPr/>
      <dgm:t>
        <a:bodyPr/>
        <a:lstStyle/>
        <a:p>
          <a:endParaRPr lang="en-US"/>
        </a:p>
      </dgm:t>
    </dgm:pt>
    <dgm:pt modelId="{D31EF9B0-E38B-4210-BC33-DF98B6E6F845}" type="sibTrans" cxnId="{229E1773-C933-4982-94DE-B0D09B56B1DE}">
      <dgm:prSet/>
      <dgm:spPr/>
      <dgm:t>
        <a:bodyPr/>
        <a:lstStyle/>
        <a:p>
          <a:endParaRPr lang="en-US"/>
        </a:p>
      </dgm:t>
    </dgm:pt>
    <dgm:pt modelId="{B3A18CB2-C367-4B4F-9901-51BA5C8C82F6}">
      <dgm:prSet/>
      <dgm:spPr/>
      <dgm:t>
        <a:bodyPr/>
        <a:lstStyle/>
        <a:p>
          <a:pPr>
            <a:lnSpc>
              <a:spcPct val="100000"/>
            </a:lnSpc>
          </a:pPr>
          <a:r>
            <a:rPr lang="en-US" dirty="0"/>
            <a:t>Approximately $230 per month beginning at end of construction (August/September)</a:t>
          </a:r>
        </a:p>
        <a:p>
          <a:pPr>
            <a:lnSpc>
              <a:spcPct val="100000"/>
            </a:lnSpc>
          </a:pPr>
          <a:r>
            <a:rPr lang="en-US" dirty="0"/>
            <a:t>(Financed with Association Loan for 20 years)</a:t>
          </a:r>
        </a:p>
      </dgm:t>
    </dgm:pt>
    <dgm:pt modelId="{D883A920-1FC7-4B32-AFCE-AD60F83A243F}" type="parTrans" cxnId="{FBCCF711-DCDD-4D62-B0A0-A29B2782BBCA}">
      <dgm:prSet/>
      <dgm:spPr/>
      <dgm:t>
        <a:bodyPr/>
        <a:lstStyle/>
        <a:p>
          <a:endParaRPr lang="en-US"/>
        </a:p>
      </dgm:t>
    </dgm:pt>
    <dgm:pt modelId="{01DA77CC-B048-4C47-9542-E5FB7CD31AC7}" type="sibTrans" cxnId="{FBCCF711-DCDD-4D62-B0A0-A29B2782BBCA}">
      <dgm:prSet/>
      <dgm:spPr/>
      <dgm:t>
        <a:bodyPr/>
        <a:lstStyle/>
        <a:p>
          <a:endParaRPr lang="en-US"/>
        </a:p>
      </dgm:t>
    </dgm:pt>
    <dgm:pt modelId="{4E81E72C-18DA-4730-BACB-AA9882C628F7}" type="pres">
      <dgm:prSet presAssocID="{10D45BF0-70B2-43DD-AA5F-C838D5CB8050}" presName="root" presStyleCnt="0">
        <dgm:presLayoutVars>
          <dgm:dir/>
          <dgm:resizeHandles val="exact"/>
        </dgm:presLayoutVars>
      </dgm:prSet>
      <dgm:spPr/>
    </dgm:pt>
    <dgm:pt modelId="{7DB5A056-E1C3-418C-8E0D-01C73FCC99BC}" type="pres">
      <dgm:prSet presAssocID="{F9D363DB-90C9-4D09-80D0-B8BDAF90DC74}" presName="compNode" presStyleCnt="0"/>
      <dgm:spPr/>
    </dgm:pt>
    <dgm:pt modelId="{B7C53E18-01BB-4D4F-B3E8-3A80A77F3F5E}" type="pres">
      <dgm:prSet presAssocID="{F9D363DB-90C9-4D09-80D0-B8BDAF90DC74}" presName="bgRect" presStyleLbl="bgShp" presStyleIdx="0" presStyleCnt="2"/>
      <dgm:spPr/>
    </dgm:pt>
    <dgm:pt modelId="{5BA38C4D-0B3E-4117-A53E-7782D7A37C99}" type="pres">
      <dgm:prSet presAssocID="{F9D363DB-90C9-4D09-80D0-B8BDAF90DC7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me"/>
        </a:ext>
      </dgm:extLst>
    </dgm:pt>
    <dgm:pt modelId="{62BD7AF6-2CA3-4D05-B6AE-5FD1046708F3}" type="pres">
      <dgm:prSet presAssocID="{F9D363DB-90C9-4D09-80D0-B8BDAF90DC74}" presName="spaceRect" presStyleCnt="0"/>
      <dgm:spPr/>
    </dgm:pt>
    <dgm:pt modelId="{86157002-E1A3-4816-8D30-FB70F70F988D}" type="pres">
      <dgm:prSet presAssocID="{F9D363DB-90C9-4D09-80D0-B8BDAF90DC74}" presName="parTx" presStyleLbl="revTx" presStyleIdx="0" presStyleCnt="2">
        <dgm:presLayoutVars>
          <dgm:chMax val="0"/>
          <dgm:chPref val="0"/>
        </dgm:presLayoutVars>
      </dgm:prSet>
      <dgm:spPr/>
    </dgm:pt>
    <dgm:pt modelId="{191535D3-B688-4110-9107-79DD63262495}" type="pres">
      <dgm:prSet presAssocID="{D31EF9B0-E38B-4210-BC33-DF98B6E6F845}" presName="sibTrans" presStyleCnt="0"/>
      <dgm:spPr/>
    </dgm:pt>
    <dgm:pt modelId="{755687E4-4FCF-46D5-B0C5-0DA29C1901CB}" type="pres">
      <dgm:prSet presAssocID="{B3A18CB2-C367-4B4F-9901-51BA5C8C82F6}" presName="compNode" presStyleCnt="0"/>
      <dgm:spPr/>
    </dgm:pt>
    <dgm:pt modelId="{501A3083-D9BE-4365-B5A1-390AEF8A5B8C}" type="pres">
      <dgm:prSet presAssocID="{B3A18CB2-C367-4B4F-9901-51BA5C8C82F6}" presName="bgRect" presStyleLbl="bgShp" presStyleIdx="1" presStyleCnt="2"/>
      <dgm:spPr/>
    </dgm:pt>
    <dgm:pt modelId="{BDF0755E-00F7-4E80-B89B-0C00422199F0}" type="pres">
      <dgm:prSet presAssocID="{B3A18CB2-C367-4B4F-9901-51BA5C8C82F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ey"/>
        </a:ext>
      </dgm:extLst>
    </dgm:pt>
    <dgm:pt modelId="{45251659-D80D-47E3-B8A2-131D7977BC32}" type="pres">
      <dgm:prSet presAssocID="{B3A18CB2-C367-4B4F-9901-51BA5C8C82F6}" presName="spaceRect" presStyleCnt="0"/>
      <dgm:spPr/>
    </dgm:pt>
    <dgm:pt modelId="{AD125AE6-BBB1-4D31-8DBF-E568C5265843}" type="pres">
      <dgm:prSet presAssocID="{B3A18CB2-C367-4B4F-9901-51BA5C8C82F6}" presName="parTx" presStyleLbl="revTx" presStyleIdx="1" presStyleCnt="2">
        <dgm:presLayoutVars>
          <dgm:chMax val="0"/>
          <dgm:chPref val="0"/>
        </dgm:presLayoutVars>
      </dgm:prSet>
      <dgm:spPr/>
    </dgm:pt>
  </dgm:ptLst>
  <dgm:cxnLst>
    <dgm:cxn modelId="{FBCCF711-DCDD-4D62-B0A0-A29B2782BBCA}" srcId="{10D45BF0-70B2-43DD-AA5F-C838D5CB8050}" destId="{B3A18CB2-C367-4B4F-9901-51BA5C8C82F6}" srcOrd="1" destOrd="0" parTransId="{D883A920-1FC7-4B32-AFCE-AD60F83A243F}" sibTransId="{01DA77CC-B048-4C47-9542-E5FB7CD31AC7}"/>
    <dgm:cxn modelId="{229E1773-C933-4982-94DE-B0D09B56B1DE}" srcId="{10D45BF0-70B2-43DD-AA5F-C838D5CB8050}" destId="{F9D363DB-90C9-4D09-80D0-B8BDAF90DC74}" srcOrd="0" destOrd="0" parTransId="{6A8B3263-E822-4685-9A80-858B4274A75F}" sibTransId="{D31EF9B0-E38B-4210-BC33-DF98B6E6F845}"/>
    <dgm:cxn modelId="{173D9ABD-8D03-447F-8B9E-EA388B6E13D5}" type="presOf" srcId="{10D45BF0-70B2-43DD-AA5F-C838D5CB8050}" destId="{4E81E72C-18DA-4730-BACB-AA9882C628F7}" srcOrd="0" destOrd="0" presId="urn:microsoft.com/office/officeart/2018/2/layout/IconVerticalSolidList"/>
    <dgm:cxn modelId="{42FFBAEA-9905-4310-9113-5D8E8D9053B4}" type="presOf" srcId="{F9D363DB-90C9-4D09-80D0-B8BDAF90DC74}" destId="{86157002-E1A3-4816-8D30-FB70F70F988D}" srcOrd="0" destOrd="0" presId="urn:microsoft.com/office/officeart/2018/2/layout/IconVerticalSolidList"/>
    <dgm:cxn modelId="{2CA055F5-55CB-4BE9-AA30-0A58E0307E10}" type="presOf" srcId="{B3A18CB2-C367-4B4F-9901-51BA5C8C82F6}" destId="{AD125AE6-BBB1-4D31-8DBF-E568C5265843}" srcOrd="0" destOrd="0" presId="urn:microsoft.com/office/officeart/2018/2/layout/IconVerticalSolidList"/>
    <dgm:cxn modelId="{AA0F9DA3-15BC-45A4-A881-65647D1BC777}" type="presParOf" srcId="{4E81E72C-18DA-4730-BACB-AA9882C628F7}" destId="{7DB5A056-E1C3-418C-8E0D-01C73FCC99BC}" srcOrd="0" destOrd="0" presId="urn:microsoft.com/office/officeart/2018/2/layout/IconVerticalSolidList"/>
    <dgm:cxn modelId="{E840772C-355F-4FB1-88BC-B4C4C7A452FB}" type="presParOf" srcId="{7DB5A056-E1C3-418C-8E0D-01C73FCC99BC}" destId="{B7C53E18-01BB-4D4F-B3E8-3A80A77F3F5E}" srcOrd="0" destOrd="0" presId="urn:microsoft.com/office/officeart/2018/2/layout/IconVerticalSolidList"/>
    <dgm:cxn modelId="{4D03A8CE-7342-4430-96F5-9EA3622C7554}" type="presParOf" srcId="{7DB5A056-E1C3-418C-8E0D-01C73FCC99BC}" destId="{5BA38C4D-0B3E-4117-A53E-7782D7A37C99}" srcOrd="1" destOrd="0" presId="urn:microsoft.com/office/officeart/2018/2/layout/IconVerticalSolidList"/>
    <dgm:cxn modelId="{F312331F-AF5A-49EC-9BA8-C762F783DFFE}" type="presParOf" srcId="{7DB5A056-E1C3-418C-8E0D-01C73FCC99BC}" destId="{62BD7AF6-2CA3-4D05-B6AE-5FD1046708F3}" srcOrd="2" destOrd="0" presId="urn:microsoft.com/office/officeart/2018/2/layout/IconVerticalSolidList"/>
    <dgm:cxn modelId="{80057766-D3C9-4C8F-84B0-2F4538E08558}" type="presParOf" srcId="{7DB5A056-E1C3-418C-8E0D-01C73FCC99BC}" destId="{86157002-E1A3-4816-8D30-FB70F70F988D}" srcOrd="3" destOrd="0" presId="urn:microsoft.com/office/officeart/2018/2/layout/IconVerticalSolidList"/>
    <dgm:cxn modelId="{ADE439EB-753D-4D51-B6D2-ACA766837CC4}" type="presParOf" srcId="{4E81E72C-18DA-4730-BACB-AA9882C628F7}" destId="{191535D3-B688-4110-9107-79DD63262495}" srcOrd="1" destOrd="0" presId="urn:microsoft.com/office/officeart/2018/2/layout/IconVerticalSolidList"/>
    <dgm:cxn modelId="{F88F9684-8962-4D74-91D7-5C76C70A1B41}" type="presParOf" srcId="{4E81E72C-18DA-4730-BACB-AA9882C628F7}" destId="{755687E4-4FCF-46D5-B0C5-0DA29C1901CB}" srcOrd="2" destOrd="0" presId="urn:microsoft.com/office/officeart/2018/2/layout/IconVerticalSolidList"/>
    <dgm:cxn modelId="{0961FB55-34A8-47A6-BE50-E6FD3523BCB7}" type="presParOf" srcId="{755687E4-4FCF-46D5-B0C5-0DA29C1901CB}" destId="{501A3083-D9BE-4365-B5A1-390AEF8A5B8C}" srcOrd="0" destOrd="0" presId="urn:microsoft.com/office/officeart/2018/2/layout/IconVerticalSolidList"/>
    <dgm:cxn modelId="{4DA2A8DC-97C0-4EE2-AC9B-011D3C6D23C8}" type="presParOf" srcId="{755687E4-4FCF-46D5-B0C5-0DA29C1901CB}" destId="{BDF0755E-00F7-4E80-B89B-0C00422199F0}" srcOrd="1" destOrd="0" presId="urn:microsoft.com/office/officeart/2018/2/layout/IconVerticalSolidList"/>
    <dgm:cxn modelId="{B4180F47-6ED3-4DF9-954A-A423DF0FEB63}" type="presParOf" srcId="{755687E4-4FCF-46D5-B0C5-0DA29C1901CB}" destId="{45251659-D80D-47E3-B8A2-131D7977BC32}" srcOrd="2" destOrd="0" presId="urn:microsoft.com/office/officeart/2018/2/layout/IconVerticalSolidList"/>
    <dgm:cxn modelId="{B4957B30-EA2C-46CC-A1ED-83A4009AABFA}" type="presParOf" srcId="{755687E4-4FCF-46D5-B0C5-0DA29C1901CB}" destId="{AD125AE6-BBB1-4D31-8DBF-E568C526584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C7A0AD-6F61-4F80-818C-46639B539883}"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F03DD103-F522-45EF-A133-400AE97CEDEB}">
      <dgm:prSet/>
      <dgm:spPr/>
      <dgm:t>
        <a:bodyPr/>
        <a:lstStyle/>
        <a:p>
          <a:r>
            <a:rPr lang="en-US"/>
            <a:t>Can I make additional payments to pay my assessments down early?</a:t>
          </a:r>
        </a:p>
      </dgm:t>
    </dgm:pt>
    <dgm:pt modelId="{62838526-3FC5-439D-8B68-F28278E4BCA4}" type="parTrans" cxnId="{6FF16F72-3C01-4673-B77D-25E02A77A62B}">
      <dgm:prSet/>
      <dgm:spPr/>
      <dgm:t>
        <a:bodyPr/>
        <a:lstStyle/>
        <a:p>
          <a:endParaRPr lang="en-US"/>
        </a:p>
      </dgm:t>
    </dgm:pt>
    <dgm:pt modelId="{35A6638A-A58F-4B31-8434-A74ABEB521A4}" type="sibTrans" cxnId="{6FF16F72-3C01-4673-B77D-25E02A77A62B}">
      <dgm:prSet/>
      <dgm:spPr/>
      <dgm:t>
        <a:bodyPr/>
        <a:lstStyle/>
        <a:p>
          <a:endParaRPr lang="en-US"/>
        </a:p>
      </dgm:t>
    </dgm:pt>
    <dgm:pt modelId="{1DFA48EB-F9C7-4A7D-BC2D-22DE28371C60}">
      <dgm:prSet/>
      <dgm:spPr/>
      <dgm:t>
        <a:bodyPr/>
        <a:lstStyle/>
        <a:p>
          <a:r>
            <a:rPr lang="en-US"/>
            <a:t>NO.  Owners are paying assessments, not making individual loan payments.  If you pay extra, it will not help you avoid any interest.  Partial payments can’t be accommodated.  </a:t>
          </a:r>
        </a:p>
      </dgm:t>
    </dgm:pt>
    <dgm:pt modelId="{99AD75D0-7A35-4C40-B39E-C8113CE8D313}" type="parTrans" cxnId="{14A38732-F92F-4C14-80AF-F7F702CF8EBF}">
      <dgm:prSet/>
      <dgm:spPr/>
      <dgm:t>
        <a:bodyPr/>
        <a:lstStyle/>
        <a:p>
          <a:endParaRPr lang="en-US"/>
        </a:p>
      </dgm:t>
    </dgm:pt>
    <dgm:pt modelId="{306F55CF-5ADB-48F2-8EFE-D11A465D37DF}" type="sibTrans" cxnId="{14A38732-F92F-4C14-80AF-F7F702CF8EBF}">
      <dgm:prSet/>
      <dgm:spPr/>
      <dgm:t>
        <a:bodyPr/>
        <a:lstStyle/>
        <a:p>
          <a:endParaRPr lang="en-US"/>
        </a:p>
      </dgm:t>
    </dgm:pt>
    <dgm:pt modelId="{93615440-9FDA-4234-A654-4A3648EC5995}">
      <dgm:prSet/>
      <dgm:spPr/>
      <dgm:t>
        <a:bodyPr/>
        <a:lstStyle/>
        <a:p>
          <a:r>
            <a:rPr lang="en-US"/>
            <a:t>Can I pay off the entire balance early to avoid interest?</a:t>
          </a:r>
        </a:p>
      </dgm:t>
    </dgm:pt>
    <dgm:pt modelId="{249737C0-7C0A-4D3B-ADA1-89A63537EE64}" type="parTrans" cxnId="{8C327C9F-05EF-4563-87B8-44038DA8F63A}">
      <dgm:prSet/>
      <dgm:spPr/>
      <dgm:t>
        <a:bodyPr/>
        <a:lstStyle/>
        <a:p>
          <a:endParaRPr lang="en-US"/>
        </a:p>
      </dgm:t>
    </dgm:pt>
    <dgm:pt modelId="{2A67CDF4-CCC8-47B6-BC81-9695BEF08568}" type="sibTrans" cxnId="{8C327C9F-05EF-4563-87B8-44038DA8F63A}">
      <dgm:prSet/>
      <dgm:spPr/>
      <dgm:t>
        <a:bodyPr/>
        <a:lstStyle/>
        <a:p>
          <a:endParaRPr lang="en-US"/>
        </a:p>
      </dgm:t>
    </dgm:pt>
    <dgm:pt modelId="{9CB6F7A5-6B5C-49A9-AF9E-B38EA74BC282}">
      <dgm:prSet/>
      <dgm:spPr/>
      <dgm:t>
        <a:bodyPr/>
        <a:lstStyle/>
        <a:p>
          <a:r>
            <a:rPr lang="en-US" dirty="0"/>
            <a:t>YES.  You can pay the total ($28,576) once the payment deadline is set.  Also, if you want to pay it off at any time later, the manager can provide a payoff statement.  You will avoid interest that hasn’t been incurred and will save yourself money.  </a:t>
          </a:r>
        </a:p>
      </dgm:t>
    </dgm:pt>
    <dgm:pt modelId="{3D8A381C-7E69-4E67-A9A9-DD5761F51568}" type="parTrans" cxnId="{55C3CDAD-AA1B-4A6B-A04C-7F03546EA3D1}">
      <dgm:prSet/>
      <dgm:spPr/>
      <dgm:t>
        <a:bodyPr/>
        <a:lstStyle/>
        <a:p>
          <a:endParaRPr lang="en-US"/>
        </a:p>
      </dgm:t>
    </dgm:pt>
    <dgm:pt modelId="{E61FE90B-2C30-410C-91C4-9FDBD7C456CA}" type="sibTrans" cxnId="{55C3CDAD-AA1B-4A6B-A04C-7F03546EA3D1}">
      <dgm:prSet/>
      <dgm:spPr/>
      <dgm:t>
        <a:bodyPr/>
        <a:lstStyle/>
        <a:p>
          <a:endParaRPr lang="en-US"/>
        </a:p>
      </dgm:t>
    </dgm:pt>
    <dgm:pt modelId="{D0F9F013-3972-4102-8BB6-4013BAE3B54B}">
      <dgm:prSet/>
      <dgm:spPr/>
      <dgm:t>
        <a:bodyPr/>
        <a:lstStyle/>
        <a:p>
          <a:r>
            <a:rPr lang="en-US"/>
            <a:t>If I sell my unit, can the new owner take over the monthly payments?</a:t>
          </a:r>
        </a:p>
      </dgm:t>
    </dgm:pt>
    <dgm:pt modelId="{103614D1-DDA1-4F32-91C3-27B30229204E}" type="parTrans" cxnId="{70E1344F-3AD6-48A7-B7D6-0B8D90983E52}">
      <dgm:prSet/>
      <dgm:spPr/>
      <dgm:t>
        <a:bodyPr/>
        <a:lstStyle/>
        <a:p>
          <a:endParaRPr lang="en-US"/>
        </a:p>
      </dgm:t>
    </dgm:pt>
    <dgm:pt modelId="{F1A530E2-CEC2-4DCA-AC06-576BD9355462}" type="sibTrans" cxnId="{70E1344F-3AD6-48A7-B7D6-0B8D90983E52}">
      <dgm:prSet/>
      <dgm:spPr/>
      <dgm:t>
        <a:bodyPr/>
        <a:lstStyle/>
        <a:p>
          <a:endParaRPr lang="en-US"/>
        </a:p>
      </dgm:t>
    </dgm:pt>
    <dgm:pt modelId="{19B35817-BC98-49C9-AAA3-5B9678F8ACE5}">
      <dgm:prSet/>
      <dgm:spPr/>
      <dgm:t>
        <a:bodyPr/>
        <a:lstStyle/>
        <a:p>
          <a:r>
            <a:rPr lang="en-US"/>
            <a:t>YES.  The balance gets paid off completely in most sales, but someone could take over payments.</a:t>
          </a:r>
        </a:p>
      </dgm:t>
    </dgm:pt>
    <dgm:pt modelId="{A604EA85-89D8-4056-BEA3-69DB6DCA1E2A}" type="parTrans" cxnId="{8AE32898-FAAA-44C0-A9F5-ADCA9C30FFE2}">
      <dgm:prSet/>
      <dgm:spPr/>
      <dgm:t>
        <a:bodyPr/>
        <a:lstStyle/>
        <a:p>
          <a:endParaRPr lang="en-US"/>
        </a:p>
      </dgm:t>
    </dgm:pt>
    <dgm:pt modelId="{C7123466-D220-46F9-A758-B80C9B36A459}" type="sibTrans" cxnId="{8AE32898-FAAA-44C0-A9F5-ADCA9C30FFE2}">
      <dgm:prSet/>
      <dgm:spPr/>
      <dgm:t>
        <a:bodyPr/>
        <a:lstStyle/>
        <a:p>
          <a:endParaRPr lang="en-US"/>
        </a:p>
      </dgm:t>
    </dgm:pt>
    <dgm:pt modelId="{908DD673-5555-43EE-ADBC-CB3341C2B04C}" type="pres">
      <dgm:prSet presAssocID="{E4C7A0AD-6F61-4F80-818C-46639B539883}" presName="Name0" presStyleCnt="0">
        <dgm:presLayoutVars>
          <dgm:dir/>
          <dgm:animLvl val="lvl"/>
          <dgm:resizeHandles val="exact"/>
        </dgm:presLayoutVars>
      </dgm:prSet>
      <dgm:spPr/>
    </dgm:pt>
    <dgm:pt modelId="{D07575F6-F9CD-4D45-99BD-BD0206BD3B33}" type="pres">
      <dgm:prSet presAssocID="{F03DD103-F522-45EF-A133-400AE97CEDEB}" presName="linNode" presStyleCnt="0"/>
      <dgm:spPr/>
    </dgm:pt>
    <dgm:pt modelId="{B5252ECD-5554-47F4-B8EE-94C1320B8CB8}" type="pres">
      <dgm:prSet presAssocID="{F03DD103-F522-45EF-A133-400AE97CEDEB}" presName="parentText" presStyleLbl="node1" presStyleIdx="0" presStyleCnt="3">
        <dgm:presLayoutVars>
          <dgm:chMax val="1"/>
          <dgm:bulletEnabled val="1"/>
        </dgm:presLayoutVars>
      </dgm:prSet>
      <dgm:spPr/>
    </dgm:pt>
    <dgm:pt modelId="{FE5F46C3-5401-43E8-B7F5-614083B64375}" type="pres">
      <dgm:prSet presAssocID="{F03DD103-F522-45EF-A133-400AE97CEDEB}" presName="descendantText" presStyleLbl="alignAccFollowNode1" presStyleIdx="0" presStyleCnt="3">
        <dgm:presLayoutVars>
          <dgm:bulletEnabled val="1"/>
        </dgm:presLayoutVars>
      </dgm:prSet>
      <dgm:spPr/>
    </dgm:pt>
    <dgm:pt modelId="{E068CFB5-93B1-40A6-A642-BA964AC4B9B8}" type="pres">
      <dgm:prSet presAssocID="{35A6638A-A58F-4B31-8434-A74ABEB521A4}" presName="sp" presStyleCnt="0"/>
      <dgm:spPr/>
    </dgm:pt>
    <dgm:pt modelId="{AB0DFDB5-4D1F-456D-8122-4D743DC758BA}" type="pres">
      <dgm:prSet presAssocID="{93615440-9FDA-4234-A654-4A3648EC5995}" presName="linNode" presStyleCnt="0"/>
      <dgm:spPr/>
    </dgm:pt>
    <dgm:pt modelId="{F3E45335-1F1F-4766-832D-69E3EFD1905D}" type="pres">
      <dgm:prSet presAssocID="{93615440-9FDA-4234-A654-4A3648EC5995}" presName="parentText" presStyleLbl="node1" presStyleIdx="1" presStyleCnt="3">
        <dgm:presLayoutVars>
          <dgm:chMax val="1"/>
          <dgm:bulletEnabled val="1"/>
        </dgm:presLayoutVars>
      </dgm:prSet>
      <dgm:spPr/>
    </dgm:pt>
    <dgm:pt modelId="{5A440801-E3E9-4CEA-B2A3-1AAE4237CA24}" type="pres">
      <dgm:prSet presAssocID="{93615440-9FDA-4234-A654-4A3648EC5995}" presName="descendantText" presStyleLbl="alignAccFollowNode1" presStyleIdx="1" presStyleCnt="3">
        <dgm:presLayoutVars>
          <dgm:bulletEnabled val="1"/>
        </dgm:presLayoutVars>
      </dgm:prSet>
      <dgm:spPr/>
    </dgm:pt>
    <dgm:pt modelId="{C73E00E3-5065-40B7-8441-3F0A90A8637E}" type="pres">
      <dgm:prSet presAssocID="{2A67CDF4-CCC8-47B6-BC81-9695BEF08568}" presName="sp" presStyleCnt="0"/>
      <dgm:spPr/>
    </dgm:pt>
    <dgm:pt modelId="{C747C560-F73E-4B47-8421-AD01F7BD68C6}" type="pres">
      <dgm:prSet presAssocID="{D0F9F013-3972-4102-8BB6-4013BAE3B54B}" presName="linNode" presStyleCnt="0"/>
      <dgm:spPr/>
    </dgm:pt>
    <dgm:pt modelId="{F10DBC73-9583-44CB-BE45-2032E25AC488}" type="pres">
      <dgm:prSet presAssocID="{D0F9F013-3972-4102-8BB6-4013BAE3B54B}" presName="parentText" presStyleLbl="node1" presStyleIdx="2" presStyleCnt="3">
        <dgm:presLayoutVars>
          <dgm:chMax val="1"/>
          <dgm:bulletEnabled val="1"/>
        </dgm:presLayoutVars>
      </dgm:prSet>
      <dgm:spPr/>
    </dgm:pt>
    <dgm:pt modelId="{86713021-BD8D-4068-93F2-3918B6D88453}" type="pres">
      <dgm:prSet presAssocID="{D0F9F013-3972-4102-8BB6-4013BAE3B54B}" presName="descendantText" presStyleLbl="alignAccFollowNode1" presStyleIdx="2" presStyleCnt="3">
        <dgm:presLayoutVars>
          <dgm:bulletEnabled val="1"/>
        </dgm:presLayoutVars>
      </dgm:prSet>
      <dgm:spPr/>
    </dgm:pt>
  </dgm:ptLst>
  <dgm:cxnLst>
    <dgm:cxn modelId="{14A38732-F92F-4C14-80AF-F7F702CF8EBF}" srcId="{F03DD103-F522-45EF-A133-400AE97CEDEB}" destId="{1DFA48EB-F9C7-4A7D-BC2D-22DE28371C60}" srcOrd="0" destOrd="0" parTransId="{99AD75D0-7A35-4C40-B39E-C8113CE8D313}" sibTransId="{306F55CF-5ADB-48F2-8EFE-D11A465D37DF}"/>
    <dgm:cxn modelId="{B4B51A5F-0072-4D4C-A6C4-79F81B58B6B4}" type="presOf" srcId="{9CB6F7A5-6B5C-49A9-AF9E-B38EA74BC282}" destId="{5A440801-E3E9-4CEA-B2A3-1AAE4237CA24}" srcOrd="0" destOrd="0" presId="urn:microsoft.com/office/officeart/2005/8/layout/vList5"/>
    <dgm:cxn modelId="{CBFFC746-E85A-4154-8E2D-D93283BF63E8}" type="presOf" srcId="{F03DD103-F522-45EF-A133-400AE97CEDEB}" destId="{B5252ECD-5554-47F4-B8EE-94C1320B8CB8}" srcOrd="0" destOrd="0" presId="urn:microsoft.com/office/officeart/2005/8/layout/vList5"/>
    <dgm:cxn modelId="{C0B15547-F132-4844-BBD2-12C3C5F73FF6}" type="presOf" srcId="{19B35817-BC98-49C9-AAA3-5B9678F8ACE5}" destId="{86713021-BD8D-4068-93F2-3918B6D88453}" srcOrd="0" destOrd="0" presId="urn:microsoft.com/office/officeart/2005/8/layout/vList5"/>
    <dgm:cxn modelId="{70E1344F-3AD6-48A7-B7D6-0B8D90983E52}" srcId="{E4C7A0AD-6F61-4F80-818C-46639B539883}" destId="{D0F9F013-3972-4102-8BB6-4013BAE3B54B}" srcOrd="2" destOrd="0" parTransId="{103614D1-DDA1-4F32-91C3-27B30229204E}" sibTransId="{F1A530E2-CEC2-4DCA-AC06-576BD9355462}"/>
    <dgm:cxn modelId="{2D88774F-283D-492A-B46D-094D1EEB4132}" type="presOf" srcId="{E4C7A0AD-6F61-4F80-818C-46639B539883}" destId="{908DD673-5555-43EE-ADBC-CB3341C2B04C}" srcOrd="0" destOrd="0" presId="urn:microsoft.com/office/officeart/2005/8/layout/vList5"/>
    <dgm:cxn modelId="{6FF16F72-3C01-4673-B77D-25E02A77A62B}" srcId="{E4C7A0AD-6F61-4F80-818C-46639B539883}" destId="{F03DD103-F522-45EF-A133-400AE97CEDEB}" srcOrd="0" destOrd="0" parTransId="{62838526-3FC5-439D-8B68-F28278E4BCA4}" sibTransId="{35A6638A-A58F-4B31-8434-A74ABEB521A4}"/>
    <dgm:cxn modelId="{8AE32898-FAAA-44C0-A9F5-ADCA9C30FFE2}" srcId="{D0F9F013-3972-4102-8BB6-4013BAE3B54B}" destId="{19B35817-BC98-49C9-AAA3-5B9678F8ACE5}" srcOrd="0" destOrd="0" parTransId="{A604EA85-89D8-4056-BEA3-69DB6DCA1E2A}" sibTransId="{C7123466-D220-46F9-A758-B80C9B36A459}"/>
    <dgm:cxn modelId="{8C327C9F-05EF-4563-87B8-44038DA8F63A}" srcId="{E4C7A0AD-6F61-4F80-818C-46639B539883}" destId="{93615440-9FDA-4234-A654-4A3648EC5995}" srcOrd="1" destOrd="0" parTransId="{249737C0-7C0A-4D3B-ADA1-89A63537EE64}" sibTransId="{2A67CDF4-CCC8-47B6-BC81-9695BEF08568}"/>
    <dgm:cxn modelId="{55C3CDAD-AA1B-4A6B-A04C-7F03546EA3D1}" srcId="{93615440-9FDA-4234-A654-4A3648EC5995}" destId="{9CB6F7A5-6B5C-49A9-AF9E-B38EA74BC282}" srcOrd="0" destOrd="0" parTransId="{3D8A381C-7E69-4E67-A9A9-DD5761F51568}" sibTransId="{E61FE90B-2C30-410C-91C4-9FDBD7C456CA}"/>
    <dgm:cxn modelId="{CD9488B1-1214-4790-8E92-3701E69EA93E}" type="presOf" srcId="{1DFA48EB-F9C7-4A7D-BC2D-22DE28371C60}" destId="{FE5F46C3-5401-43E8-B7F5-614083B64375}" srcOrd="0" destOrd="0" presId="urn:microsoft.com/office/officeart/2005/8/layout/vList5"/>
    <dgm:cxn modelId="{939455C3-5FB1-4709-84CA-881EB8A6DC47}" type="presOf" srcId="{93615440-9FDA-4234-A654-4A3648EC5995}" destId="{F3E45335-1F1F-4766-832D-69E3EFD1905D}" srcOrd="0" destOrd="0" presId="urn:microsoft.com/office/officeart/2005/8/layout/vList5"/>
    <dgm:cxn modelId="{5C1CC0F2-584F-4FCA-A840-4ED4E3A9C3AC}" type="presOf" srcId="{D0F9F013-3972-4102-8BB6-4013BAE3B54B}" destId="{F10DBC73-9583-44CB-BE45-2032E25AC488}" srcOrd="0" destOrd="0" presId="urn:microsoft.com/office/officeart/2005/8/layout/vList5"/>
    <dgm:cxn modelId="{0F0A342D-E589-4482-899E-86ED21D6A199}" type="presParOf" srcId="{908DD673-5555-43EE-ADBC-CB3341C2B04C}" destId="{D07575F6-F9CD-4D45-99BD-BD0206BD3B33}" srcOrd="0" destOrd="0" presId="urn:microsoft.com/office/officeart/2005/8/layout/vList5"/>
    <dgm:cxn modelId="{B420294A-37F0-458A-87C0-EBA7A73E549D}" type="presParOf" srcId="{D07575F6-F9CD-4D45-99BD-BD0206BD3B33}" destId="{B5252ECD-5554-47F4-B8EE-94C1320B8CB8}" srcOrd="0" destOrd="0" presId="urn:microsoft.com/office/officeart/2005/8/layout/vList5"/>
    <dgm:cxn modelId="{BD810205-B2AD-4AB9-898A-38730697885A}" type="presParOf" srcId="{D07575F6-F9CD-4D45-99BD-BD0206BD3B33}" destId="{FE5F46C3-5401-43E8-B7F5-614083B64375}" srcOrd="1" destOrd="0" presId="urn:microsoft.com/office/officeart/2005/8/layout/vList5"/>
    <dgm:cxn modelId="{85F2C8C5-B5F2-4F35-8739-2A3D5F10A9CD}" type="presParOf" srcId="{908DD673-5555-43EE-ADBC-CB3341C2B04C}" destId="{E068CFB5-93B1-40A6-A642-BA964AC4B9B8}" srcOrd="1" destOrd="0" presId="urn:microsoft.com/office/officeart/2005/8/layout/vList5"/>
    <dgm:cxn modelId="{88598097-12EC-4AA2-A175-8AD833FE2D0E}" type="presParOf" srcId="{908DD673-5555-43EE-ADBC-CB3341C2B04C}" destId="{AB0DFDB5-4D1F-456D-8122-4D743DC758BA}" srcOrd="2" destOrd="0" presId="urn:microsoft.com/office/officeart/2005/8/layout/vList5"/>
    <dgm:cxn modelId="{2857FD6B-D3F8-47B9-A580-9DC9FB7A7714}" type="presParOf" srcId="{AB0DFDB5-4D1F-456D-8122-4D743DC758BA}" destId="{F3E45335-1F1F-4766-832D-69E3EFD1905D}" srcOrd="0" destOrd="0" presId="urn:microsoft.com/office/officeart/2005/8/layout/vList5"/>
    <dgm:cxn modelId="{C5F32604-B749-463F-B887-0EE941B6EB8E}" type="presParOf" srcId="{AB0DFDB5-4D1F-456D-8122-4D743DC758BA}" destId="{5A440801-E3E9-4CEA-B2A3-1AAE4237CA24}" srcOrd="1" destOrd="0" presId="urn:microsoft.com/office/officeart/2005/8/layout/vList5"/>
    <dgm:cxn modelId="{A3200139-FB50-48BF-B6A4-CD791D21D71B}" type="presParOf" srcId="{908DD673-5555-43EE-ADBC-CB3341C2B04C}" destId="{C73E00E3-5065-40B7-8441-3F0A90A8637E}" srcOrd="3" destOrd="0" presId="urn:microsoft.com/office/officeart/2005/8/layout/vList5"/>
    <dgm:cxn modelId="{A94C035A-E80B-4603-B1E2-1322CCA93566}" type="presParOf" srcId="{908DD673-5555-43EE-ADBC-CB3341C2B04C}" destId="{C747C560-F73E-4B47-8421-AD01F7BD68C6}" srcOrd="4" destOrd="0" presId="urn:microsoft.com/office/officeart/2005/8/layout/vList5"/>
    <dgm:cxn modelId="{70A009CE-A63D-4EAB-A5FA-F30108195B93}" type="presParOf" srcId="{C747C560-F73E-4B47-8421-AD01F7BD68C6}" destId="{F10DBC73-9583-44CB-BE45-2032E25AC488}" srcOrd="0" destOrd="0" presId="urn:microsoft.com/office/officeart/2005/8/layout/vList5"/>
    <dgm:cxn modelId="{EE99D3A6-1A20-4707-9ABC-64774B99593E}" type="presParOf" srcId="{C747C560-F73E-4B47-8421-AD01F7BD68C6}" destId="{86713021-BD8D-4068-93F2-3918B6D8845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6E9B4CC-69C7-49F7-9223-31B73326CCD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975595E-6100-4F29-8065-388383001966}">
      <dgm:prSet/>
      <dgm:spPr/>
      <dgm:t>
        <a:bodyPr/>
        <a:lstStyle/>
        <a:p>
          <a:r>
            <a:rPr lang="en-US"/>
            <a:t>What happens if someone doesn’t pay their assessment?</a:t>
          </a:r>
        </a:p>
      </dgm:t>
    </dgm:pt>
    <dgm:pt modelId="{D5306DCE-81EE-49FD-B42B-B57686B865EF}" type="parTrans" cxnId="{5A6DD2EE-A931-40C3-B654-36E1EB07AA28}">
      <dgm:prSet/>
      <dgm:spPr/>
      <dgm:t>
        <a:bodyPr/>
        <a:lstStyle/>
        <a:p>
          <a:endParaRPr lang="en-US"/>
        </a:p>
      </dgm:t>
    </dgm:pt>
    <dgm:pt modelId="{FB920491-EB04-4433-BA3C-3786538161DB}" type="sibTrans" cxnId="{5A6DD2EE-A931-40C3-B654-36E1EB07AA28}">
      <dgm:prSet/>
      <dgm:spPr/>
      <dgm:t>
        <a:bodyPr/>
        <a:lstStyle/>
        <a:p>
          <a:endParaRPr lang="en-US"/>
        </a:p>
      </dgm:t>
    </dgm:pt>
    <dgm:pt modelId="{6A01DA27-4749-4EBD-8C9D-3EDBB05CAF77}">
      <dgm:prSet/>
      <dgm:spPr/>
      <dgm:t>
        <a:bodyPr/>
        <a:lstStyle/>
        <a:p>
          <a:r>
            <a:rPr lang="en-US"/>
            <a:t>These monthly assessments are collected in the same way as your regular assessments.  That means that if anyone doesn’t pay, the Association can lien the property and they will incur late fees and interest.  The account will be turned over to collections for lawsuit and/or foreclosure.</a:t>
          </a:r>
        </a:p>
      </dgm:t>
    </dgm:pt>
    <dgm:pt modelId="{AE091336-3D44-4186-B9F8-49C2AF29ECAE}" type="parTrans" cxnId="{5823366B-73AA-4827-A967-9A22C7C6130D}">
      <dgm:prSet/>
      <dgm:spPr/>
      <dgm:t>
        <a:bodyPr/>
        <a:lstStyle/>
        <a:p>
          <a:endParaRPr lang="en-US"/>
        </a:p>
      </dgm:t>
    </dgm:pt>
    <dgm:pt modelId="{731067ED-5008-4DFD-B7A1-7188DE2ED364}" type="sibTrans" cxnId="{5823366B-73AA-4827-A967-9A22C7C6130D}">
      <dgm:prSet/>
      <dgm:spPr/>
      <dgm:t>
        <a:bodyPr/>
        <a:lstStyle/>
        <a:p>
          <a:endParaRPr lang="en-US"/>
        </a:p>
      </dgm:t>
    </dgm:pt>
    <dgm:pt modelId="{675CCCC1-A3F7-46DD-A5D7-C78380FB2827}">
      <dgm:prSet/>
      <dgm:spPr/>
      <dgm:t>
        <a:bodyPr/>
        <a:lstStyle/>
        <a:p>
          <a:r>
            <a:rPr lang="en-US"/>
            <a:t>What if the project comes in under budget?</a:t>
          </a:r>
        </a:p>
      </dgm:t>
    </dgm:pt>
    <dgm:pt modelId="{D2FCF4E0-13EC-4569-B4C6-10C39EF534A6}" type="parTrans" cxnId="{187612F3-DF7E-4260-B502-EA7481523FEF}">
      <dgm:prSet/>
      <dgm:spPr/>
      <dgm:t>
        <a:bodyPr/>
        <a:lstStyle/>
        <a:p>
          <a:endParaRPr lang="en-US"/>
        </a:p>
      </dgm:t>
    </dgm:pt>
    <dgm:pt modelId="{53C8D7D3-69F6-4B7F-B233-87441062626D}" type="sibTrans" cxnId="{187612F3-DF7E-4260-B502-EA7481523FEF}">
      <dgm:prSet/>
      <dgm:spPr/>
      <dgm:t>
        <a:bodyPr/>
        <a:lstStyle/>
        <a:p>
          <a:endParaRPr lang="en-US"/>
        </a:p>
      </dgm:t>
    </dgm:pt>
    <dgm:pt modelId="{26A5AA78-2ABA-42E6-B096-1011ACD310B1}">
      <dgm:prSet/>
      <dgm:spPr/>
      <dgm:t>
        <a:bodyPr/>
        <a:lstStyle/>
        <a:p>
          <a:r>
            <a:rPr lang="en-US"/>
            <a:t>The best thing for the community is to deposit the excess into reserves.  It can reduce future assessments and can help avoid future special assessments.  Another option would be to reduce the amount of the special assessments and refund amounts to owners who pre-paid.  </a:t>
          </a:r>
        </a:p>
      </dgm:t>
    </dgm:pt>
    <dgm:pt modelId="{BAD9816D-BE23-4DCD-90E9-2B1F88839A6E}" type="parTrans" cxnId="{1A9C2FC3-33F6-48C7-B966-B0D9B0E9D514}">
      <dgm:prSet/>
      <dgm:spPr/>
      <dgm:t>
        <a:bodyPr/>
        <a:lstStyle/>
        <a:p>
          <a:endParaRPr lang="en-US"/>
        </a:p>
      </dgm:t>
    </dgm:pt>
    <dgm:pt modelId="{FDA5DA80-983B-4ADF-A97E-A2D89C244061}" type="sibTrans" cxnId="{1A9C2FC3-33F6-48C7-B966-B0D9B0E9D514}">
      <dgm:prSet/>
      <dgm:spPr/>
      <dgm:t>
        <a:bodyPr/>
        <a:lstStyle/>
        <a:p>
          <a:endParaRPr lang="en-US"/>
        </a:p>
      </dgm:t>
    </dgm:pt>
    <dgm:pt modelId="{68FD56C9-113D-4DA8-991C-EE35E8402B2D}">
      <dgm:prSet/>
      <dgm:spPr/>
      <dgm:t>
        <a:bodyPr/>
        <a:lstStyle/>
        <a:p>
          <a:r>
            <a:rPr lang="en-US"/>
            <a:t>What if the project comes in over budget?</a:t>
          </a:r>
        </a:p>
      </dgm:t>
    </dgm:pt>
    <dgm:pt modelId="{C061AD1F-4C86-4896-93AE-D029B0974907}" type="parTrans" cxnId="{8C403D40-A0CE-4C75-9842-44B3DABC0E8B}">
      <dgm:prSet/>
      <dgm:spPr/>
      <dgm:t>
        <a:bodyPr/>
        <a:lstStyle/>
        <a:p>
          <a:endParaRPr lang="en-US"/>
        </a:p>
      </dgm:t>
    </dgm:pt>
    <dgm:pt modelId="{72821CFD-EC8A-4BDB-929A-77843FD66D5A}" type="sibTrans" cxnId="{8C403D40-A0CE-4C75-9842-44B3DABC0E8B}">
      <dgm:prSet/>
      <dgm:spPr/>
      <dgm:t>
        <a:bodyPr/>
        <a:lstStyle/>
        <a:p>
          <a:endParaRPr lang="en-US"/>
        </a:p>
      </dgm:t>
    </dgm:pt>
    <dgm:pt modelId="{5C9933AA-51F5-4E1B-88AB-09B0832924BF}">
      <dgm:prSet/>
      <dgm:spPr/>
      <dgm:t>
        <a:bodyPr/>
        <a:lstStyle/>
        <a:p>
          <a:r>
            <a:rPr lang="en-US"/>
            <a:t>There are lots of contingencies in the budget, but this would require another assessment.</a:t>
          </a:r>
        </a:p>
      </dgm:t>
    </dgm:pt>
    <dgm:pt modelId="{414C57B8-DAF5-4C6D-B595-ED5695F188FF}" type="parTrans" cxnId="{CF402BC8-C74A-4794-98FE-71BEF1F6993A}">
      <dgm:prSet/>
      <dgm:spPr/>
      <dgm:t>
        <a:bodyPr/>
        <a:lstStyle/>
        <a:p>
          <a:endParaRPr lang="en-US"/>
        </a:p>
      </dgm:t>
    </dgm:pt>
    <dgm:pt modelId="{BEBC03D0-A9CD-4EA0-9B2C-953DFF5CCF32}" type="sibTrans" cxnId="{CF402BC8-C74A-4794-98FE-71BEF1F6993A}">
      <dgm:prSet/>
      <dgm:spPr/>
      <dgm:t>
        <a:bodyPr/>
        <a:lstStyle/>
        <a:p>
          <a:endParaRPr lang="en-US"/>
        </a:p>
      </dgm:t>
    </dgm:pt>
    <dgm:pt modelId="{167CA694-3596-4198-9568-3B4C761E5111}">
      <dgm:prSet/>
      <dgm:spPr/>
      <dgm:t>
        <a:bodyPr/>
        <a:lstStyle/>
        <a:p>
          <a:r>
            <a:rPr lang="en-US"/>
            <a:t>What happens next?</a:t>
          </a:r>
        </a:p>
      </dgm:t>
    </dgm:pt>
    <dgm:pt modelId="{694C30E9-DF16-47FE-B748-C58E8FD19298}" type="parTrans" cxnId="{9B708867-0C5E-40A0-8856-AEB0CB1AC8E2}">
      <dgm:prSet/>
      <dgm:spPr/>
      <dgm:t>
        <a:bodyPr/>
        <a:lstStyle/>
        <a:p>
          <a:endParaRPr lang="en-US"/>
        </a:p>
      </dgm:t>
    </dgm:pt>
    <dgm:pt modelId="{A8463A1A-0538-4B04-BECB-80088BEE8ECA}" type="sibTrans" cxnId="{9B708867-0C5E-40A0-8856-AEB0CB1AC8E2}">
      <dgm:prSet/>
      <dgm:spPr/>
      <dgm:t>
        <a:bodyPr/>
        <a:lstStyle/>
        <a:p>
          <a:endParaRPr lang="en-US"/>
        </a:p>
      </dgm:t>
    </dgm:pt>
    <dgm:pt modelId="{7A083279-AE40-45CF-AA63-D26F13AA69E1}">
      <dgm:prSet/>
      <dgm:spPr/>
      <dgm:t>
        <a:bodyPr/>
        <a:lstStyle/>
        <a:p>
          <a:r>
            <a:rPr lang="en-US"/>
            <a:t>Board meeting to agree to loan terms in Summit Bank term sheet</a:t>
          </a:r>
        </a:p>
      </dgm:t>
    </dgm:pt>
    <dgm:pt modelId="{F27CDA18-FE03-40F9-AFEB-E27E73FD2B94}" type="parTrans" cxnId="{7337F394-C720-421E-A748-326A8B31EFBD}">
      <dgm:prSet/>
      <dgm:spPr/>
      <dgm:t>
        <a:bodyPr/>
        <a:lstStyle/>
        <a:p>
          <a:endParaRPr lang="en-US"/>
        </a:p>
      </dgm:t>
    </dgm:pt>
    <dgm:pt modelId="{9330980C-2D85-4F18-A729-91518234F769}" type="sibTrans" cxnId="{7337F394-C720-421E-A748-326A8B31EFBD}">
      <dgm:prSet/>
      <dgm:spPr/>
      <dgm:t>
        <a:bodyPr/>
        <a:lstStyle/>
        <a:p>
          <a:endParaRPr lang="en-US"/>
        </a:p>
      </dgm:t>
    </dgm:pt>
    <dgm:pt modelId="{C86DA04A-8AE7-4A8F-A9F7-BD2A5075DB56}" type="pres">
      <dgm:prSet presAssocID="{E6E9B4CC-69C7-49F7-9223-31B73326CCD7}" presName="linear" presStyleCnt="0">
        <dgm:presLayoutVars>
          <dgm:animLvl val="lvl"/>
          <dgm:resizeHandles val="exact"/>
        </dgm:presLayoutVars>
      </dgm:prSet>
      <dgm:spPr/>
    </dgm:pt>
    <dgm:pt modelId="{CF957608-2626-4D2F-AB3C-2ED0375C9D9F}" type="pres">
      <dgm:prSet presAssocID="{D975595E-6100-4F29-8065-388383001966}" presName="parentText" presStyleLbl="node1" presStyleIdx="0" presStyleCnt="4">
        <dgm:presLayoutVars>
          <dgm:chMax val="0"/>
          <dgm:bulletEnabled val="1"/>
        </dgm:presLayoutVars>
      </dgm:prSet>
      <dgm:spPr/>
    </dgm:pt>
    <dgm:pt modelId="{5658136D-7DE6-4B6E-997D-B698DEA3709E}" type="pres">
      <dgm:prSet presAssocID="{D975595E-6100-4F29-8065-388383001966}" presName="childText" presStyleLbl="revTx" presStyleIdx="0" presStyleCnt="4">
        <dgm:presLayoutVars>
          <dgm:bulletEnabled val="1"/>
        </dgm:presLayoutVars>
      </dgm:prSet>
      <dgm:spPr/>
    </dgm:pt>
    <dgm:pt modelId="{55D8A76E-8B6C-4FF5-A2F2-360C42D3DBA7}" type="pres">
      <dgm:prSet presAssocID="{675CCCC1-A3F7-46DD-A5D7-C78380FB2827}" presName="parentText" presStyleLbl="node1" presStyleIdx="1" presStyleCnt="4">
        <dgm:presLayoutVars>
          <dgm:chMax val="0"/>
          <dgm:bulletEnabled val="1"/>
        </dgm:presLayoutVars>
      </dgm:prSet>
      <dgm:spPr/>
    </dgm:pt>
    <dgm:pt modelId="{8AD6B208-9F81-407C-9C28-E246CAC04A98}" type="pres">
      <dgm:prSet presAssocID="{675CCCC1-A3F7-46DD-A5D7-C78380FB2827}" presName="childText" presStyleLbl="revTx" presStyleIdx="1" presStyleCnt="4">
        <dgm:presLayoutVars>
          <dgm:bulletEnabled val="1"/>
        </dgm:presLayoutVars>
      </dgm:prSet>
      <dgm:spPr/>
    </dgm:pt>
    <dgm:pt modelId="{9206E107-07F0-4588-9741-952622E94806}" type="pres">
      <dgm:prSet presAssocID="{68FD56C9-113D-4DA8-991C-EE35E8402B2D}" presName="parentText" presStyleLbl="node1" presStyleIdx="2" presStyleCnt="4">
        <dgm:presLayoutVars>
          <dgm:chMax val="0"/>
          <dgm:bulletEnabled val="1"/>
        </dgm:presLayoutVars>
      </dgm:prSet>
      <dgm:spPr/>
    </dgm:pt>
    <dgm:pt modelId="{E03A8547-AF84-43AC-8977-BB7635E5FEFF}" type="pres">
      <dgm:prSet presAssocID="{68FD56C9-113D-4DA8-991C-EE35E8402B2D}" presName="childText" presStyleLbl="revTx" presStyleIdx="2" presStyleCnt="4">
        <dgm:presLayoutVars>
          <dgm:bulletEnabled val="1"/>
        </dgm:presLayoutVars>
      </dgm:prSet>
      <dgm:spPr/>
    </dgm:pt>
    <dgm:pt modelId="{8D7399C2-B47E-4137-8152-97E11067F482}" type="pres">
      <dgm:prSet presAssocID="{167CA694-3596-4198-9568-3B4C761E5111}" presName="parentText" presStyleLbl="node1" presStyleIdx="3" presStyleCnt="4">
        <dgm:presLayoutVars>
          <dgm:chMax val="0"/>
          <dgm:bulletEnabled val="1"/>
        </dgm:presLayoutVars>
      </dgm:prSet>
      <dgm:spPr/>
    </dgm:pt>
    <dgm:pt modelId="{CE98037C-9242-454D-B784-8CA6D57AD510}" type="pres">
      <dgm:prSet presAssocID="{167CA694-3596-4198-9568-3B4C761E5111}" presName="childText" presStyleLbl="revTx" presStyleIdx="3" presStyleCnt="4">
        <dgm:presLayoutVars>
          <dgm:bulletEnabled val="1"/>
        </dgm:presLayoutVars>
      </dgm:prSet>
      <dgm:spPr/>
    </dgm:pt>
  </dgm:ptLst>
  <dgm:cxnLst>
    <dgm:cxn modelId="{D445020A-8C9F-4581-BA58-53F23B41C2F4}" type="presOf" srcId="{167CA694-3596-4198-9568-3B4C761E5111}" destId="{8D7399C2-B47E-4137-8152-97E11067F482}" srcOrd="0" destOrd="0" presId="urn:microsoft.com/office/officeart/2005/8/layout/vList2"/>
    <dgm:cxn modelId="{61923D0B-9792-4E4D-B6BE-FA8C9D076241}" type="presOf" srcId="{6A01DA27-4749-4EBD-8C9D-3EDBB05CAF77}" destId="{5658136D-7DE6-4B6E-997D-B698DEA3709E}" srcOrd="0" destOrd="0" presId="urn:microsoft.com/office/officeart/2005/8/layout/vList2"/>
    <dgm:cxn modelId="{53EF653B-7612-41CD-8920-FC599B7A701C}" type="presOf" srcId="{E6E9B4CC-69C7-49F7-9223-31B73326CCD7}" destId="{C86DA04A-8AE7-4A8F-A9F7-BD2A5075DB56}" srcOrd="0" destOrd="0" presId="urn:microsoft.com/office/officeart/2005/8/layout/vList2"/>
    <dgm:cxn modelId="{8C403D40-A0CE-4C75-9842-44B3DABC0E8B}" srcId="{E6E9B4CC-69C7-49F7-9223-31B73326CCD7}" destId="{68FD56C9-113D-4DA8-991C-EE35E8402B2D}" srcOrd="2" destOrd="0" parTransId="{C061AD1F-4C86-4896-93AE-D029B0974907}" sibTransId="{72821CFD-EC8A-4BDB-929A-77843FD66D5A}"/>
    <dgm:cxn modelId="{9B708867-0C5E-40A0-8856-AEB0CB1AC8E2}" srcId="{E6E9B4CC-69C7-49F7-9223-31B73326CCD7}" destId="{167CA694-3596-4198-9568-3B4C761E5111}" srcOrd="3" destOrd="0" parTransId="{694C30E9-DF16-47FE-B748-C58E8FD19298}" sibTransId="{A8463A1A-0538-4B04-BECB-80088BEE8ECA}"/>
    <dgm:cxn modelId="{198C886A-CC58-4951-8A4B-216790D5B5E3}" type="presOf" srcId="{7A083279-AE40-45CF-AA63-D26F13AA69E1}" destId="{CE98037C-9242-454D-B784-8CA6D57AD510}" srcOrd="0" destOrd="0" presId="urn:microsoft.com/office/officeart/2005/8/layout/vList2"/>
    <dgm:cxn modelId="{5823366B-73AA-4827-A967-9A22C7C6130D}" srcId="{D975595E-6100-4F29-8065-388383001966}" destId="{6A01DA27-4749-4EBD-8C9D-3EDBB05CAF77}" srcOrd="0" destOrd="0" parTransId="{AE091336-3D44-4186-B9F8-49C2AF29ECAE}" sibTransId="{731067ED-5008-4DFD-B7A1-7188DE2ED364}"/>
    <dgm:cxn modelId="{5A98D16D-B433-45D8-8849-E4EA77ED78D7}" type="presOf" srcId="{26A5AA78-2ABA-42E6-B096-1011ACD310B1}" destId="{8AD6B208-9F81-407C-9C28-E246CAC04A98}" srcOrd="0" destOrd="0" presId="urn:microsoft.com/office/officeart/2005/8/layout/vList2"/>
    <dgm:cxn modelId="{7337F394-C720-421E-A748-326A8B31EFBD}" srcId="{167CA694-3596-4198-9568-3B4C761E5111}" destId="{7A083279-AE40-45CF-AA63-D26F13AA69E1}" srcOrd="0" destOrd="0" parTransId="{F27CDA18-FE03-40F9-AFEB-E27E73FD2B94}" sibTransId="{9330980C-2D85-4F18-A729-91518234F769}"/>
    <dgm:cxn modelId="{8FA0A0B0-59BF-4F84-9EE9-68790A9DB08F}" type="presOf" srcId="{675CCCC1-A3F7-46DD-A5D7-C78380FB2827}" destId="{55D8A76E-8B6C-4FF5-A2F2-360C42D3DBA7}" srcOrd="0" destOrd="0" presId="urn:microsoft.com/office/officeart/2005/8/layout/vList2"/>
    <dgm:cxn modelId="{3DD8C4B1-4650-4B7A-8916-9227D7D671D3}" type="presOf" srcId="{5C9933AA-51F5-4E1B-88AB-09B0832924BF}" destId="{E03A8547-AF84-43AC-8977-BB7635E5FEFF}" srcOrd="0" destOrd="0" presId="urn:microsoft.com/office/officeart/2005/8/layout/vList2"/>
    <dgm:cxn modelId="{1A9C2FC3-33F6-48C7-B966-B0D9B0E9D514}" srcId="{675CCCC1-A3F7-46DD-A5D7-C78380FB2827}" destId="{26A5AA78-2ABA-42E6-B096-1011ACD310B1}" srcOrd="0" destOrd="0" parTransId="{BAD9816D-BE23-4DCD-90E9-2B1F88839A6E}" sibTransId="{FDA5DA80-983B-4ADF-A97E-A2D89C244061}"/>
    <dgm:cxn modelId="{B2EF4EC5-FB8E-4FC2-AB6C-B8DC452C0982}" type="presOf" srcId="{D975595E-6100-4F29-8065-388383001966}" destId="{CF957608-2626-4D2F-AB3C-2ED0375C9D9F}" srcOrd="0" destOrd="0" presId="urn:microsoft.com/office/officeart/2005/8/layout/vList2"/>
    <dgm:cxn modelId="{CF402BC8-C74A-4794-98FE-71BEF1F6993A}" srcId="{68FD56C9-113D-4DA8-991C-EE35E8402B2D}" destId="{5C9933AA-51F5-4E1B-88AB-09B0832924BF}" srcOrd="0" destOrd="0" parTransId="{414C57B8-DAF5-4C6D-B595-ED5695F188FF}" sibTransId="{BEBC03D0-A9CD-4EA0-9B2C-953DFF5CCF32}"/>
    <dgm:cxn modelId="{4E256DDA-86F3-4675-9F04-4E5236708DD9}" type="presOf" srcId="{68FD56C9-113D-4DA8-991C-EE35E8402B2D}" destId="{9206E107-07F0-4588-9741-952622E94806}" srcOrd="0" destOrd="0" presId="urn:microsoft.com/office/officeart/2005/8/layout/vList2"/>
    <dgm:cxn modelId="{5A6DD2EE-A931-40C3-B654-36E1EB07AA28}" srcId="{E6E9B4CC-69C7-49F7-9223-31B73326CCD7}" destId="{D975595E-6100-4F29-8065-388383001966}" srcOrd="0" destOrd="0" parTransId="{D5306DCE-81EE-49FD-B42B-B57686B865EF}" sibTransId="{FB920491-EB04-4433-BA3C-3786538161DB}"/>
    <dgm:cxn modelId="{187612F3-DF7E-4260-B502-EA7481523FEF}" srcId="{E6E9B4CC-69C7-49F7-9223-31B73326CCD7}" destId="{675CCCC1-A3F7-46DD-A5D7-C78380FB2827}" srcOrd="1" destOrd="0" parTransId="{D2FCF4E0-13EC-4569-B4C6-10C39EF534A6}" sibTransId="{53C8D7D3-69F6-4B7F-B233-87441062626D}"/>
    <dgm:cxn modelId="{FBDF61DB-59EB-4CAC-957A-EB275993B7DE}" type="presParOf" srcId="{C86DA04A-8AE7-4A8F-A9F7-BD2A5075DB56}" destId="{CF957608-2626-4D2F-AB3C-2ED0375C9D9F}" srcOrd="0" destOrd="0" presId="urn:microsoft.com/office/officeart/2005/8/layout/vList2"/>
    <dgm:cxn modelId="{AA150420-33C1-41BD-A043-56E377FE26FC}" type="presParOf" srcId="{C86DA04A-8AE7-4A8F-A9F7-BD2A5075DB56}" destId="{5658136D-7DE6-4B6E-997D-B698DEA3709E}" srcOrd="1" destOrd="0" presId="urn:microsoft.com/office/officeart/2005/8/layout/vList2"/>
    <dgm:cxn modelId="{56F0C4A6-A910-4817-8666-D06FC107F86B}" type="presParOf" srcId="{C86DA04A-8AE7-4A8F-A9F7-BD2A5075DB56}" destId="{55D8A76E-8B6C-4FF5-A2F2-360C42D3DBA7}" srcOrd="2" destOrd="0" presId="urn:microsoft.com/office/officeart/2005/8/layout/vList2"/>
    <dgm:cxn modelId="{B1414775-760B-4362-A356-880ED5807FD6}" type="presParOf" srcId="{C86DA04A-8AE7-4A8F-A9F7-BD2A5075DB56}" destId="{8AD6B208-9F81-407C-9C28-E246CAC04A98}" srcOrd="3" destOrd="0" presId="urn:microsoft.com/office/officeart/2005/8/layout/vList2"/>
    <dgm:cxn modelId="{5CF0AB35-2596-4E73-AE34-D5818E220C88}" type="presParOf" srcId="{C86DA04A-8AE7-4A8F-A9F7-BD2A5075DB56}" destId="{9206E107-07F0-4588-9741-952622E94806}" srcOrd="4" destOrd="0" presId="urn:microsoft.com/office/officeart/2005/8/layout/vList2"/>
    <dgm:cxn modelId="{5F16F07D-D960-419A-AA67-A3CE79EF08B1}" type="presParOf" srcId="{C86DA04A-8AE7-4A8F-A9F7-BD2A5075DB56}" destId="{E03A8547-AF84-43AC-8977-BB7635E5FEFF}" srcOrd="5" destOrd="0" presId="urn:microsoft.com/office/officeart/2005/8/layout/vList2"/>
    <dgm:cxn modelId="{824DED42-616B-4A9C-9EF3-15F52C65965B}" type="presParOf" srcId="{C86DA04A-8AE7-4A8F-A9F7-BD2A5075DB56}" destId="{8D7399C2-B47E-4137-8152-97E11067F482}" srcOrd="6" destOrd="0" presId="urn:microsoft.com/office/officeart/2005/8/layout/vList2"/>
    <dgm:cxn modelId="{53FBAD8A-7B5E-433F-8FC7-63B562499514}" type="presParOf" srcId="{C86DA04A-8AE7-4A8F-A9F7-BD2A5075DB56}" destId="{CE98037C-9242-454D-B784-8CA6D57AD510}"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0B892-09F2-45E5-887D-7A0654521570}">
      <dsp:nvSpPr>
        <dsp:cNvPr id="0" name=""/>
        <dsp:cNvSpPr/>
      </dsp:nvSpPr>
      <dsp:spPr>
        <a:xfrm rot="5400000">
          <a:off x="6369555" y="-2469406"/>
          <a:ext cx="1354840" cy="6632448"/>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68580" rIns="137160" bIns="68580" numCol="1" spcCol="1270" anchor="ctr" anchorCtr="0">
          <a:noAutofit/>
        </a:bodyPr>
        <a:lstStyle/>
        <a:p>
          <a:pPr marL="285750" lvl="1" indent="-285750" algn="l" defTabSz="1600200">
            <a:lnSpc>
              <a:spcPct val="90000"/>
            </a:lnSpc>
            <a:spcBef>
              <a:spcPct val="0"/>
            </a:spcBef>
            <a:spcAft>
              <a:spcPct val="15000"/>
            </a:spcAft>
            <a:buChar char="•"/>
          </a:pPr>
          <a:r>
            <a:rPr lang="en-US" sz="3600" kern="1200"/>
            <a:t>Declaration Section 5.4, 11.1</a:t>
          </a:r>
        </a:p>
      </dsp:txBody>
      <dsp:txXfrm rot="-5400000">
        <a:off x="3730751" y="235536"/>
        <a:ext cx="6566310" cy="1222564"/>
      </dsp:txXfrm>
    </dsp:sp>
    <dsp:sp modelId="{AB226EB5-B56F-42E1-B904-7740E85D306B}">
      <dsp:nvSpPr>
        <dsp:cNvPr id="0" name=""/>
        <dsp:cNvSpPr/>
      </dsp:nvSpPr>
      <dsp:spPr>
        <a:xfrm>
          <a:off x="0" y="42"/>
          <a:ext cx="3730752" cy="16935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a:t>Common Element Repairs are the Board’s Responsibility</a:t>
          </a:r>
        </a:p>
      </dsp:txBody>
      <dsp:txXfrm>
        <a:off x="82672" y="82714"/>
        <a:ext cx="3565408" cy="1528206"/>
      </dsp:txXfrm>
    </dsp:sp>
    <dsp:sp modelId="{5992127E-6F46-4007-9C99-E577B623812A}">
      <dsp:nvSpPr>
        <dsp:cNvPr id="0" name=""/>
        <dsp:cNvSpPr/>
      </dsp:nvSpPr>
      <dsp:spPr>
        <a:xfrm rot="5400000">
          <a:off x="6369555" y="-691178"/>
          <a:ext cx="1354840" cy="6632448"/>
        </a:xfrm>
        <a:prstGeom prst="round2SameRect">
          <a:avLst/>
        </a:prstGeom>
        <a:solidFill>
          <a:schemeClr val="accent2">
            <a:tint val="40000"/>
            <a:alpha val="90000"/>
            <a:hueOff val="9770315"/>
            <a:satOff val="-2978"/>
            <a:lumOff val="-576"/>
            <a:alphaOff val="0"/>
          </a:schemeClr>
        </a:solidFill>
        <a:ln w="12700" cap="flat" cmpd="sng" algn="ctr">
          <a:solidFill>
            <a:schemeClr val="accent2">
              <a:tint val="40000"/>
              <a:alpha val="90000"/>
              <a:hueOff val="9770315"/>
              <a:satOff val="-2978"/>
              <a:lumOff val="-5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68580" rIns="137160" bIns="68580" numCol="1" spcCol="1270" anchor="ctr" anchorCtr="0">
          <a:noAutofit/>
        </a:bodyPr>
        <a:lstStyle/>
        <a:p>
          <a:pPr marL="285750" lvl="1" indent="-285750" algn="l" defTabSz="1600200">
            <a:lnSpc>
              <a:spcPct val="90000"/>
            </a:lnSpc>
            <a:spcBef>
              <a:spcPct val="0"/>
            </a:spcBef>
            <a:spcAft>
              <a:spcPct val="15000"/>
            </a:spcAft>
            <a:buChar char="•"/>
          </a:pPr>
          <a:r>
            <a:rPr lang="en-US" sz="3600" kern="1200"/>
            <a:t>Bylaws 4.2(f)</a:t>
          </a:r>
        </a:p>
        <a:p>
          <a:pPr marL="285750" lvl="1" indent="-285750" algn="l" defTabSz="1600200">
            <a:lnSpc>
              <a:spcPct val="90000"/>
            </a:lnSpc>
            <a:spcBef>
              <a:spcPct val="0"/>
            </a:spcBef>
            <a:spcAft>
              <a:spcPct val="15000"/>
            </a:spcAft>
            <a:buChar char="•"/>
          </a:pPr>
          <a:r>
            <a:rPr lang="en-US" sz="3600" kern="1200"/>
            <a:t>ORS 100.405</a:t>
          </a:r>
        </a:p>
      </dsp:txBody>
      <dsp:txXfrm rot="-5400000">
        <a:off x="3730751" y="2013764"/>
        <a:ext cx="6566310" cy="1222564"/>
      </dsp:txXfrm>
    </dsp:sp>
    <dsp:sp modelId="{1D3554E6-342F-45AF-A8E3-F1CA1C983C61}">
      <dsp:nvSpPr>
        <dsp:cNvPr id="0" name=""/>
        <dsp:cNvSpPr/>
      </dsp:nvSpPr>
      <dsp:spPr>
        <a:xfrm>
          <a:off x="0" y="1778270"/>
          <a:ext cx="3730752" cy="1693550"/>
        </a:xfrm>
        <a:prstGeom prst="roundRect">
          <a:avLst/>
        </a:prstGeom>
        <a:solidFill>
          <a:schemeClr val="accent2">
            <a:hueOff val="9330081"/>
            <a:satOff val="14747"/>
            <a:lumOff val="-50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US" sz="2600" kern="1200"/>
            <a:t>Negotiating a Contract with a Contractor is the Board’s Responsibility</a:t>
          </a:r>
        </a:p>
      </dsp:txBody>
      <dsp:txXfrm>
        <a:off x="82672" y="1860942"/>
        <a:ext cx="3565408" cy="1528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66FB4F-C83E-43B6-A19A-891E1E07DDB1}">
      <dsp:nvSpPr>
        <dsp:cNvPr id="0" name=""/>
        <dsp:cNvSpPr/>
      </dsp:nvSpPr>
      <dsp:spPr>
        <a:xfrm>
          <a:off x="0" y="142517"/>
          <a:ext cx="6629400" cy="126146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Commercial Loan between Association and Bank—not individual owners</a:t>
          </a:r>
        </a:p>
      </dsp:txBody>
      <dsp:txXfrm>
        <a:off x="61579" y="204096"/>
        <a:ext cx="6506242" cy="1138303"/>
      </dsp:txXfrm>
    </dsp:sp>
    <dsp:sp modelId="{70E95088-30A5-4EF4-9125-D20A1F81D10C}">
      <dsp:nvSpPr>
        <dsp:cNvPr id="0" name=""/>
        <dsp:cNvSpPr/>
      </dsp:nvSpPr>
      <dsp:spPr>
        <a:xfrm>
          <a:off x="0" y="1455818"/>
          <a:ext cx="6629400" cy="1261461"/>
        </a:xfrm>
        <a:prstGeom prst="roundRect">
          <a:avLst/>
        </a:prstGeom>
        <a:solidFill>
          <a:schemeClr val="accent2">
            <a:hueOff val="3110027"/>
            <a:satOff val="4916"/>
            <a:lumOff val="-16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Collateral is the Association’s legal right to collect assessments, no lien on property</a:t>
          </a:r>
        </a:p>
      </dsp:txBody>
      <dsp:txXfrm>
        <a:off x="61579" y="1517397"/>
        <a:ext cx="6506242" cy="1138303"/>
      </dsp:txXfrm>
    </dsp:sp>
    <dsp:sp modelId="{315A1D5F-07C5-46EE-BC48-B7B309C776CD}">
      <dsp:nvSpPr>
        <dsp:cNvPr id="0" name=""/>
        <dsp:cNvSpPr/>
      </dsp:nvSpPr>
      <dsp:spPr>
        <a:xfrm>
          <a:off x="0" y="2769120"/>
          <a:ext cx="6629400" cy="1261461"/>
        </a:xfrm>
        <a:prstGeom prst="roundRect">
          <a:avLst/>
        </a:prstGeom>
        <a:solidFill>
          <a:schemeClr val="accent2">
            <a:hueOff val="6220054"/>
            <a:satOff val="9831"/>
            <a:lumOff val="-33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Line of credit during construction with a $600,000 maximum.  Association makes interest payments (7.27%) (no principal) on only amount drawn- not on $600,000.</a:t>
          </a:r>
        </a:p>
      </dsp:txBody>
      <dsp:txXfrm>
        <a:off x="61579" y="2830699"/>
        <a:ext cx="6506242" cy="1138303"/>
      </dsp:txXfrm>
    </dsp:sp>
    <dsp:sp modelId="{9A28C247-21D8-40BB-9EF8-5AE2C7863569}">
      <dsp:nvSpPr>
        <dsp:cNvPr id="0" name=""/>
        <dsp:cNvSpPr/>
      </dsp:nvSpPr>
      <dsp:spPr>
        <a:xfrm>
          <a:off x="0" y="4082421"/>
          <a:ext cx="6629400" cy="1261461"/>
        </a:xfrm>
        <a:prstGeom prst="roundRect">
          <a:avLst/>
        </a:prstGeom>
        <a:solidFill>
          <a:schemeClr val="accent2">
            <a:hueOff val="9330081"/>
            <a:satOff val="14747"/>
            <a:lumOff val="-50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At the end of construction, the balance on the line of credit converts to a 20-year term loan with interest set at the time (floor of 7%) for 10 years.  Interest re-sets at 10 years based on current market.</a:t>
          </a:r>
        </a:p>
      </dsp:txBody>
      <dsp:txXfrm>
        <a:off x="61579" y="4144000"/>
        <a:ext cx="6506242" cy="11383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20D2DD-EE1A-4126-BA70-0FC039835E93}">
      <dsp:nvSpPr>
        <dsp:cNvPr id="0" name=""/>
        <dsp:cNvSpPr/>
      </dsp:nvSpPr>
      <dsp:spPr>
        <a:xfrm>
          <a:off x="0" y="4953"/>
          <a:ext cx="6629400" cy="105412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46B7FB-DC9F-4289-9702-8473EEE861FF}">
      <dsp:nvSpPr>
        <dsp:cNvPr id="0" name=""/>
        <dsp:cNvSpPr/>
      </dsp:nvSpPr>
      <dsp:spPr>
        <a:xfrm>
          <a:off x="318871" y="242131"/>
          <a:ext cx="580333" cy="57976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D46C5E6-B13B-4615-9D48-32D1C76A8AFB}">
      <dsp:nvSpPr>
        <dsp:cNvPr id="0" name=""/>
        <dsp:cNvSpPr/>
      </dsp:nvSpPr>
      <dsp:spPr>
        <a:xfrm>
          <a:off x="1218077" y="4953"/>
          <a:ext cx="5356292" cy="1152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020" tIns="122020" rIns="122020" bIns="122020" numCol="1" spcCol="1270" anchor="ctr" anchorCtr="0">
          <a:noAutofit/>
        </a:bodyPr>
        <a:lstStyle/>
        <a:p>
          <a:pPr marL="0" lvl="0" indent="0" algn="l" defTabSz="622300">
            <a:lnSpc>
              <a:spcPct val="90000"/>
            </a:lnSpc>
            <a:spcBef>
              <a:spcPct val="0"/>
            </a:spcBef>
            <a:spcAft>
              <a:spcPct val="35000"/>
            </a:spcAft>
            <a:buNone/>
          </a:pPr>
          <a:r>
            <a:rPr lang="en-US" sz="1400" kern="1200"/>
            <a:t>In order to close on the loan, the Association will adopt a special assessment resolution based on the projected budget of $515,000.  This will result in a monthly assessment per unit of approximately $230 that will start at the end of construction (likely August/September)</a:t>
          </a:r>
        </a:p>
      </dsp:txBody>
      <dsp:txXfrm>
        <a:off x="1218077" y="4953"/>
        <a:ext cx="5356292" cy="1152945"/>
      </dsp:txXfrm>
    </dsp:sp>
    <dsp:sp modelId="{DB8519ED-D48B-417B-812D-5199C7897AED}">
      <dsp:nvSpPr>
        <dsp:cNvPr id="0" name=""/>
        <dsp:cNvSpPr/>
      </dsp:nvSpPr>
      <dsp:spPr>
        <a:xfrm>
          <a:off x="0" y="1446135"/>
          <a:ext cx="6629400" cy="105412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597E89-37B0-49A0-8658-95B06EBA7ED4}">
      <dsp:nvSpPr>
        <dsp:cNvPr id="0" name=""/>
        <dsp:cNvSpPr/>
      </dsp:nvSpPr>
      <dsp:spPr>
        <a:xfrm>
          <a:off x="318871" y="1683313"/>
          <a:ext cx="580333" cy="57976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8DF4B6-B808-4863-8698-E7B069186FC2}">
      <dsp:nvSpPr>
        <dsp:cNvPr id="0" name=""/>
        <dsp:cNvSpPr/>
      </dsp:nvSpPr>
      <dsp:spPr>
        <a:xfrm>
          <a:off x="1218077" y="1446135"/>
          <a:ext cx="5356292" cy="1152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020" tIns="122020" rIns="122020" bIns="122020" numCol="1" spcCol="1270" anchor="ctr" anchorCtr="0">
          <a:noAutofit/>
        </a:bodyPr>
        <a:lstStyle/>
        <a:p>
          <a:pPr marL="0" lvl="0" indent="0" algn="l" defTabSz="622300">
            <a:lnSpc>
              <a:spcPct val="90000"/>
            </a:lnSpc>
            <a:spcBef>
              <a:spcPct val="0"/>
            </a:spcBef>
            <a:spcAft>
              <a:spcPct val="35000"/>
            </a:spcAft>
            <a:buNone/>
          </a:pPr>
          <a:r>
            <a:rPr lang="en-US" sz="1400" kern="1200"/>
            <a:t>During construction, the Association will use reserves and loan draws to pay for construction costs and to make interest-only payments on the loan.</a:t>
          </a:r>
        </a:p>
      </dsp:txBody>
      <dsp:txXfrm>
        <a:off x="1218077" y="1446135"/>
        <a:ext cx="5356292" cy="1152945"/>
      </dsp:txXfrm>
    </dsp:sp>
    <dsp:sp modelId="{10AA1855-9C81-4E22-8522-E603BF5492C3}">
      <dsp:nvSpPr>
        <dsp:cNvPr id="0" name=""/>
        <dsp:cNvSpPr/>
      </dsp:nvSpPr>
      <dsp:spPr>
        <a:xfrm>
          <a:off x="0" y="2887318"/>
          <a:ext cx="6629400" cy="105412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12F83D-8025-479C-B169-9DC8F13B57DA}">
      <dsp:nvSpPr>
        <dsp:cNvPr id="0" name=""/>
        <dsp:cNvSpPr/>
      </dsp:nvSpPr>
      <dsp:spPr>
        <a:xfrm>
          <a:off x="318871" y="3124495"/>
          <a:ext cx="580333" cy="57976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CA47BD1-3C9D-4845-AE76-3DA6FA1309F2}">
      <dsp:nvSpPr>
        <dsp:cNvPr id="0" name=""/>
        <dsp:cNvSpPr/>
      </dsp:nvSpPr>
      <dsp:spPr>
        <a:xfrm>
          <a:off x="1218077" y="2887318"/>
          <a:ext cx="5356292" cy="1152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020" tIns="122020" rIns="122020" bIns="122020" numCol="1" spcCol="1270" anchor="ctr" anchorCtr="0">
          <a:noAutofit/>
        </a:bodyPr>
        <a:lstStyle/>
        <a:p>
          <a:pPr marL="0" lvl="0" indent="0" algn="l" defTabSz="622300">
            <a:lnSpc>
              <a:spcPct val="90000"/>
            </a:lnSpc>
            <a:spcBef>
              <a:spcPct val="0"/>
            </a:spcBef>
            <a:spcAft>
              <a:spcPct val="35000"/>
            </a:spcAft>
            <a:buNone/>
          </a:pPr>
          <a:r>
            <a:rPr lang="en-US" sz="1400" kern="1200" dirty="0"/>
            <a:t>When construction is finished, the Board will determine the total actual amount spent on the project (including any amounts borrowed from reserves) and will adjust the special assessment amount based on that figure.  The loan will convert to a 20-year term loan at that time.</a:t>
          </a:r>
        </a:p>
      </dsp:txBody>
      <dsp:txXfrm>
        <a:off x="1218077" y="2887318"/>
        <a:ext cx="5356292" cy="1152945"/>
      </dsp:txXfrm>
    </dsp:sp>
    <dsp:sp modelId="{3F976D52-9A1B-435C-B7FC-9E5873802E1A}">
      <dsp:nvSpPr>
        <dsp:cNvPr id="0" name=""/>
        <dsp:cNvSpPr/>
      </dsp:nvSpPr>
      <dsp:spPr>
        <a:xfrm>
          <a:off x="0" y="4328500"/>
          <a:ext cx="6629400" cy="105412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04FA5E-D824-43D4-8C1B-6B92D1C8BE70}">
      <dsp:nvSpPr>
        <dsp:cNvPr id="0" name=""/>
        <dsp:cNvSpPr/>
      </dsp:nvSpPr>
      <dsp:spPr>
        <a:xfrm>
          <a:off x="318871" y="4565677"/>
          <a:ext cx="580333" cy="57976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EDE3EE-1B6A-4A42-BBA1-B2787C9611D7}">
      <dsp:nvSpPr>
        <dsp:cNvPr id="0" name=""/>
        <dsp:cNvSpPr/>
      </dsp:nvSpPr>
      <dsp:spPr>
        <a:xfrm>
          <a:off x="1218077" y="4328500"/>
          <a:ext cx="5356292" cy="1152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020" tIns="122020" rIns="122020" bIns="122020" numCol="1" spcCol="1270" anchor="ctr" anchorCtr="0">
          <a:noAutofit/>
        </a:bodyPr>
        <a:lstStyle/>
        <a:p>
          <a:pPr marL="0" lvl="0" indent="0" algn="l" defTabSz="622300">
            <a:lnSpc>
              <a:spcPct val="90000"/>
            </a:lnSpc>
            <a:spcBef>
              <a:spcPct val="0"/>
            </a:spcBef>
            <a:spcAft>
              <a:spcPct val="35000"/>
            </a:spcAft>
            <a:buNone/>
          </a:pPr>
          <a:r>
            <a:rPr lang="en-US" sz="1400" kern="1200" dirty="0"/>
            <a:t>The Board will provide 30 days’ notice before the special assessment payments begin and will offer the opportunity to pay the total lump sum amount at that point instead of monthly assessments.  </a:t>
          </a:r>
        </a:p>
      </dsp:txBody>
      <dsp:txXfrm>
        <a:off x="1218077" y="4328500"/>
        <a:ext cx="5356292" cy="11529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C53E18-01BB-4D4F-B3E8-3A80A77F3F5E}">
      <dsp:nvSpPr>
        <dsp:cNvPr id="0" name=""/>
        <dsp:cNvSpPr/>
      </dsp:nvSpPr>
      <dsp:spPr>
        <a:xfrm>
          <a:off x="0" y="891540"/>
          <a:ext cx="6629400" cy="164592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A38C4D-0B3E-4117-A53E-7782D7A37C99}">
      <dsp:nvSpPr>
        <dsp:cNvPr id="0" name=""/>
        <dsp:cNvSpPr/>
      </dsp:nvSpPr>
      <dsp:spPr>
        <a:xfrm>
          <a:off x="497890" y="1261872"/>
          <a:ext cx="905256" cy="9052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157002-E1A3-4816-8D30-FB70F70F988D}">
      <dsp:nvSpPr>
        <dsp:cNvPr id="0" name=""/>
        <dsp:cNvSpPr/>
      </dsp:nvSpPr>
      <dsp:spPr>
        <a:xfrm>
          <a:off x="1901037" y="891540"/>
          <a:ext cx="4728362" cy="164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193" tIns="174193" rIns="174193" bIns="174193" numCol="1" spcCol="1270" anchor="ctr" anchorCtr="0">
          <a:noAutofit/>
        </a:bodyPr>
        <a:lstStyle/>
        <a:p>
          <a:pPr marL="0" lvl="0" indent="0" algn="l" defTabSz="800100">
            <a:lnSpc>
              <a:spcPct val="100000"/>
            </a:lnSpc>
            <a:spcBef>
              <a:spcPct val="0"/>
            </a:spcBef>
            <a:spcAft>
              <a:spcPct val="35000"/>
            </a:spcAft>
            <a:buNone/>
          </a:pPr>
          <a:r>
            <a:rPr lang="en-US" sz="1800" kern="1200" dirty="0"/>
            <a:t>Approximately $28,576 per unit due at end of construction (August/September)</a:t>
          </a:r>
        </a:p>
      </dsp:txBody>
      <dsp:txXfrm>
        <a:off x="1901037" y="891540"/>
        <a:ext cx="4728362" cy="1645920"/>
      </dsp:txXfrm>
    </dsp:sp>
    <dsp:sp modelId="{501A3083-D9BE-4365-B5A1-390AEF8A5B8C}">
      <dsp:nvSpPr>
        <dsp:cNvPr id="0" name=""/>
        <dsp:cNvSpPr/>
      </dsp:nvSpPr>
      <dsp:spPr>
        <a:xfrm>
          <a:off x="0" y="2948940"/>
          <a:ext cx="6629400" cy="164592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F0755E-00F7-4E80-B89B-0C00422199F0}">
      <dsp:nvSpPr>
        <dsp:cNvPr id="0" name=""/>
        <dsp:cNvSpPr/>
      </dsp:nvSpPr>
      <dsp:spPr>
        <a:xfrm>
          <a:off x="497890" y="3319272"/>
          <a:ext cx="905256" cy="9052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D125AE6-BBB1-4D31-8DBF-E568C5265843}">
      <dsp:nvSpPr>
        <dsp:cNvPr id="0" name=""/>
        <dsp:cNvSpPr/>
      </dsp:nvSpPr>
      <dsp:spPr>
        <a:xfrm>
          <a:off x="1901037" y="2948940"/>
          <a:ext cx="4728362" cy="164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193" tIns="174193" rIns="174193" bIns="174193" numCol="1" spcCol="1270" anchor="ctr" anchorCtr="0">
          <a:noAutofit/>
        </a:bodyPr>
        <a:lstStyle/>
        <a:p>
          <a:pPr marL="0" lvl="0" indent="0" algn="l" defTabSz="800100">
            <a:lnSpc>
              <a:spcPct val="100000"/>
            </a:lnSpc>
            <a:spcBef>
              <a:spcPct val="0"/>
            </a:spcBef>
            <a:spcAft>
              <a:spcPct val="35000"/>
            </a:spcAft>
            <a:buNone/>
          </a:pPr>
          <a:r>
            <a:rPr lang="en-US" sz="1800" kern="1200" dirty="0"/>
            <a:t>Approximately $230 per month beginning at end of construction (August/September)</a:t>
          </a:r>
        </a:p>
        <a:p>
          <a:pPr marL="0" lvl="0" indent="0" algn="l" defTabSz="800100">
            <a:lnSpc>
              <a:spcPct val="100000"/>
            </a:lnSpc>
            <a:spcBef>
              <a:spcPct val="0"/>
            </a:spcBef>
            <a:spcAft>
              <a:spcPct val="35000"/>
            </a:spcAft>
            <a:buNone/>
          </a:pPr>
          <a:r>
            <a:rPr lang="en-US" sz="1800" kern="1200" dirty="0"/>
            <a:t>(Financed with Association Loan for 20 years)</a:t>
          </a:r>
        </a:p>
      </dsp:txBody>
      <dsp:txXfrm>
        <a:off x="1901037" y="2948940"/>
        <a:ext cx="4728362" cy="16459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5F46C3-5401-43E8-B7F5-614083B64375}">
      <dsp:nvSpPr>
        <dsp:cNvPr id="0" name=""/>
        <dsp:cNvSpPr/>
      </dsp:nvSpPr>
      <dsp:spPr>
        <a:xfrm rot="5400000">
          <a:off x="3800760" y="-1234690"/>
          <a:ext cx="1414462" cy="4242816"/>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t>NO.  Owners are paying assessments, not making individual loan payments.  If you pay extra, it will not help you avoid any interest.  Partial payments can’t be accommodated.  </a:t>
          </a:r>
        </a:p>
      </dsp:txBody>
      <dsp:txXfrm rot="-5400000">
        <a:off x="2386583" y="248535"/>
        <a:ext cx="4173768" cy="1276366"/>
      </dsp:txXfrm>
    </dsp:sp>
    <dsp:sp modelId="{B5252ECD-5554-47F4-B8EE-94C1320B8CB8}">
      <dsp:nvSpPr>
        <dsp:cNvPr id="0" name=""/>
        <dsp:cNvSpPr/>
      </dsp:nvSpPr>
      <dsp:spPr>
        <a:xfrm>
          <a:off x="0" y="2678"/>
          <a:ext cx="2386584" cy="17680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a:t>Can I make additional payments to pay my assessments down early?</a:t>
          </a:r>
        </a:p>
      </dsp:txBody>
      <dsp:txXfrm>
        <a:off x="86310" y="88988"/>
        <a:ext cx="2213964" cy="1595458"/>
      </dsp:txXfrm>
    </dsp:sp>
    <dsp:sp modelId="{5A440801-E3E9-4CEA-B2A3-1AAE4237CA24}">
      <dsp:nvSpPr>
        <dsp:cNvPr id="0" name=""/>
        <dsp:cNvSpPr/>
      </dsp:nvSpPr>
      <dsp:spPr>
        <a:xfrm rot="5400000">
          <a:off x="3800760" y="621791"/>
          <a:ext cx="1414462" cy="4242816"/>
        </a:xfrm>
        <a:prstGeom prst="round2SameRect">
          <a:avLst/>
        </a:prstGeom>
        <a:solidFill>
          <a:schemeClr val="accent2">
            <a:tint val="40000"/>
            <a:alpha val="90000"/>
            <a:hueOff val="4885157"/>
            <a:satOff val="-1489"/>
            <a:lumOff val="-288"/>
            <a:alphaOff val="0"/>
          </a:schemeClr>
        </a:solidFill>
        <a:ln w="12700" cap="flat" cmpd="sng" algn="ctr">
          <a:solidFill>
            <a:schemeClr val="accent2">
              <a:tint val="40000"/>
              <a:alpha val="90000"/>
              <a:hueOff val="4885157"/>
              <a:satOff val="-1489"/>
              <a:lumOff val="-28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YES.  You can pay the total ($28,576) once the payment deadline is set.  Also, if you want to pay it off at any time later, the manager can provide a payoff statement.  You will avoid interest that hasn’t been incurred and will save yourself money.  </a:t>
          </a:r>
        </a:p>
      </dsp:txBody>
      <dsp:txXfrm rot="-5400000">
        <a:off x="2386583" y="2105016"/>
        <a:ext cx="4173768" cy="1276366"/>
      </dsp:txXfrm>
    </dsp:sp>
    <dsp:sp modelId="{F3E45335-1F1F-4766-832D-69E3EFD1905D}">
      <dsp:nvSpPr>
        <dsp:cNvPr id="0" name=""/>
        <dsp:cNvSpPr/>
      </dsp:nvSpPr>
      <dsp:spPr>
        <a:xfrm>
          <a:off x="0" y="1859160"/>
          <a:ext cx="2386584" cy="1768078"/>
        </a:xfrm>
        <a:prstGeom prst="roundRect">
          <a:avLst/>
        </a:prstGeom>
        <a:solidFill>
          <a:schemeClr val="accent2">
            <a:hueOff val="4665041"/>
            <a:satOff val="7373"/>
            <a:lumOff val="-254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a:t>Can I pay off the entire balance early to avoid interest?</a:t>
          </a:r>
        </a:p>
      </dsp:txBody>
      <dsp:txXfrm>
        <a:off x="86310" y="1945470"/>
        <a:ext cx="2213964" cy="1595458"/>
      </dsp:txXfrm>
    </dsp:sp>
    <dsp:sp modelId="{86713021-BD8D-4068-93F2-3918B6D88453}">
      <dsp:nvSpPr>
        <dsp:cNvPr id="0" name=""/>
        <dsp:cNvSpPr/>
      </dsp:nvSpPr>
      <dsp:spPr>
        <a:xfrm rot="5400000">
          <a:off x="3800760" y="2478274"/>
          <a:ext cx="1414462" cy="4242816"/>
        </a:xfrm>
        <a:prstGeom prst="round2SameRect">
          <a:avLst/>
        </a:prstGeom>
        <a:solidFill>
          <a:schemeClr val="accent2">
            <a:tint val="40000"/>
            <a:alpha val="90000"/>
            <a:hueOff val="9770315"/>
            <a:satOff val="-2978"/>
            <a:lumOff val="-576"/>
            <a:alphaOff val="0"/>
          </a:schemeClr>
        </a:solidFill>
        <a:ln w="12700" cap="flat" cmpd="sng" algn="ctr">
          <a:solidFill>
            <a:schemeClr val="accent2">
              <a:tint val="40000"/>
              <a:alpha val="90000"/>
              <a:hueOff val="9770315"/>
              <a:satOff val="-2978"/>
              <a:lumOff val="-5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a:t>YES.  The balance gets paid off completely in most sales, but someone could take over payments.</a:t>
          </a:r>
        </a:p>
      </dsp:txBody>
      <dsp:txXfrm rot="-5400000">
        <a:off x="2386583" y="3961499"/>
        <a:ext cx="4173768" cy="1276366"/>
      </dsp:txXfrm>
    </dsp:sp>
    <dsp:sp modelId="{F10DBC73-9583-44CB-BE45-2032E25AC488}">
      <dsp:nvSpPr>
        <dsp:cNvPr id="0" name=""/>
        <dsp:cNvSpPr/>
      </dsp:nvSpPr>
      <dsp:spPr>
        <a:xfrm>
          <a:off x="0" y="3715642"/>
          <a:ext cx="2386584" cy="1768078"/>
        </a:xfrm>
        <a:prstGeom prst="roundRect">
          <a:avLst/>
        </a:prstGeom>
        <a:solidFill>
          <a:schemeClr val="accent2">
            <a:hueOff val="9330081"/>
            <a:satOff val="14747"/>
            <a:lumOff val="-50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a:t>If I sell my unit, can the new owner take over the monthly payments?</a:t>
          </a:r>
        </a:p>
      </dsp:txBody>
      <dsp:txXfrm>
        <a:off x="86310" y="3801952"/>
        <a:ext cx="2213964" cy="15954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957608-2626-4D2F-AB3C-2ED0375C9D9F}">
      <dsp:nvSpPr>
        <dsp:cNvPr id="0" name=""/>
        <dsp:cNvSpPr/>
      </dsp:nvSpPr>
      <dsp:spPr>
        <a:xfrm>
          <a:off x="0" y="210600"/>
          <a:ext cx="6629400" cy="4797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What happens if someone doesn’t pay their assessment?</a:t>
          </a:r>
        </a:p>
      </dsp:txBody>
      <dsp:txXfrm>
        <a:off x="23417" y="234017"/>
        <a:ext cx="6582566" cy="432866"/>
      </dsp:txXfrm>
    </dsp:sp>
    <dsp:sp modelId="{5658136D-7DE6-4B6E-997D-B698DEA3709E}">
      <dsp:nvSpPr>
        <dsp:cNvPr id="0" name=""/>
        <dsp:cNvSpPr/>
      </dsp:nvSpPr>
      <dsp:spPr>
        <a:xfrm>
          <a:off x="0" y="690300"/>
          <a:ext cx="6629400" cy="115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483"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a:t>These monthly assessments are collected in the same way as your regular assessments.  That means that if anyone doesn’t pay, the Association can lien the property and they will incur late fees and interest.  The account will be turned over to collections for lawsuit and/or foreclosure.</a:t>
          </a:r>
        </a:p>
      </dsp:txBody>
      <dsp:txXfrm>
        <a:off x="0" y="690300"/>
        <a:ext cx="6629400" cy="1159200"/>
      </dsp:txXfrm>
    </dsp:sp>
    <dsp:sp modelId="{55D8A76E-8B6C-4FF5-A2F2-360C42D3DBA7}">
      <dsp:nvSpPr>
        <dsp:cNvPr id="0" name=""/>
        <dsp:cNvSpPr/>
      </dsp:nvSpPr>
      <dsp:spPr>
        <a:xfrm>
          <a:off x="0" y="1849500"/>
          <a:ext cx="6629400" cy="479700"/>
        </a:xfrm>
        <a:prstGeom prst="roundRect">
          <a:avLst/>
        </a:prstGeom>
        <a:solidFill>
          <a:schemeClr val="accent2">
            <a:hueOff val="3110027"/>
            <a:satOff val="4916"/>
            <a:lumOff val="-16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What if the project comes in under budget?</a:t>
          </a:r>
        </a:p>
      </dsp:txBody>
      <dsp:txXfrm>
        <a:off x="23417" y="1872917"/>
        <a:ext cx="6582566" cy="432866"/>
      </dsp:txXfrm>
    </dsp:sp>
    <dsp:sp modelId="{8AD6B208-9F81-407C-9C28-E246CAC04A98}">
      <dsp:nvSpPr>
        <dsp:cNvPr id="0" name=""/>
        <dsp:cNvSpPr/>
      </dsp:nvSpPr>
      <dsp:spPr>
        <a:xfrm>
          <a:off x="0" y="2329200"/>
          <a:ext cx="6629400" cy="115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483"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a:t>The best thing for the community is to deposit the excess into reserves.  It can reduce future assessments and can help avoid future special assessments.  Another option would be to reduce the amount of the special assessments and refund amounts to owners who pre-paid.  </a:t>
          </a:r>
        </a:p>
      </dsp:txBody>
      <dsp:txXfrm>
        <a:off x="0" y="2329200"/>
        <a:ext cx="6629400" cy="1159200"/>
      </dsp:txXfrm>
    </dsp:sp>
    <dsp:sp modelId="{9206E107-07F0-4588-9741-952622E94806}">
      <dsp:nvSpPr>
        <dsp:cNvPr id="0" name=""/>
        <dsp:cNvSpPr/>
      </dsp:nvSpPr>
      <dsp:spPr>
        <a:xfrm>
          <a:off x="0" y="3488400"/>
          <a:ext cx="6629400" cy="479700"/>
        </a:xfrm>
        <a:prstGeom prst="roundRect">
          <a:avLst/>
        </a:prstGeom>
        <a:solidFill>
          <a:schemeClr val="accent2">
            <a:hueOff val="6220054"/>
            <a:satOff val="9831"/>
            <a:lumOff val="-33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What if the project comes in over budget?</a:t>
          </a:r>
        </a:p>
      </dsp:txBody>
      <dsp:txXfrm>
        <a:off x="23417" y="3511817"/>
        <a:ext cx="6582566" cy="432866"/>
      </dsp:txXfrm>
    </dsp:sp>
    <dsp:sp modelId="{E03A8547-AF84-43AC-8977-BB7635E5FEFF}">
      <dsp:nvSpPr>
        <dsp:cNvPr id="0" name=""/>
        <dsp:cNvSpPr/>
      </dsp:nvSpPr>
      <dsp:spPr>
        <a:xfrm>
          <a:off x="0" y="3968100"/>
          <a:ext cx="6629400"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483"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a:t>There are lots of contingencies in the budget, but this would require another assessment.</a:t>
          </a:r>
        </a:p>
      </dsp:txBody>
      <dsp:txXfrm>
        <a:off x="0" y="3968100"/>
        <a:ext cx="6629400" cy="496800"/>
      </dsp:txXfrm>
    </dsp:sp>
    <dsp:sp modelId="{8D7399C2-B47E-4137-8152-97E11067F482}">
      <dsp:nvSpPr>
        <dsp:cNvPr id="0" name=""/>
        <dsp:cNvSpPr/>
      </dsp:nvSpPr>
      <dsp:spPr>
        <a:xfrm>
          <a:off x="0" y="4464900"/>
          <a:ext cx="6629400" cy="479700"/>
        </a:xfrm>
        <a:prstGeom prst="roundRect">
          <a:avLst/>
        </a:prstGeom>
        <a:solidFill>
          <a:schemeClr val="accent2">
            <a:hueOff val="9330081"/>
            <a:satOff val="14747"/>
            <a:lumOff val="-50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What happens next?</a:t>
          </a:r>
        </a:p>
      </dsp:txBody>
      <dsp:txXfrm>
        <a:off x="23417" y="4488317"/>
        <a:ext cx="6582566" cy="432866"/>
      </dsp:txXfrm>
    </dsp:sp>
    <dsp:sp modelId="{CE98037C-9242-454D-B784-8CA6D57AD510}">
      <dsp:nvSpPr>
        <dsp:cNvPr id="0" name=""/>
        <dsp:cNvSpPr/>
      </dsp:nvSpPr>
      <dsp:spPr>
        <a:xfrm>
          <a:off x="0" y="4944600"/>
          <a:ext cx="6629400"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483"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a:t>Board meeting to agree to loan terms in Summit Bank term sheet</a:t>
          </a:r>
        </a:p>
      </dsp:txBody>
      <dsp:txXfrm>
        <a:off x="0" y="4944600"/>
        <a:ext cx="6629400" cy="33120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32637B58-87C1-446D-BDA9-B06F4BCF7782}" type="datetimeFigureOut">
              <a:rPr lang="en-US" smtClean="0"/>
              <a:t>2/23/2024</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26370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32637B58-87C1-446D-BDA9-B06F4BCF7782}" type="datetimeFigureOut">
              <a:rPr lang="en-US" smtClean="0"/>
              <a:t>2/23/2024</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200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32637B58-87C1-446D-BDA9-B06F4BCF7782}" type="datetimeFigureOut">
              <a:rPr lang="en-US" smtClean="0"/>
              <a:t>2/23/2024</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82586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32637B58-87C1-446D-BDA9-B06F4BCF7782}" type="datetimeFigureOut">
              <a:rPr lang="en-US" smtClean="0"/>
              <a:t>2/23/2024</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a:p>
        </p:txBody>
      </p:sp>
    </p:spTree>
    <p:extLst>
      <p:ext uri="{BB962C8B-B14F-4D97-AF65-F5344CB8AC3E}">
        <p14:creationId xmlns:p14="http://schemas.microsoft.com/office/powerpoint/2010/main" val="34695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32637B58-87C1-446D-BDA9-B06F4BCF7782}" type="datetimeFigureOut">
              <a:rPr lang="en-US" smtClean="0"/>
              <a:t>2/23/2024</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11001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32637B58-87C1-446D-BDA9-B06F4BCF7782}" type="datetimeFigureOut">
              <a:rPr lang="en-US" smtClean="0"/>
              <a:t>2/23/2024</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2121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32637B58-87C1-446D-BDA9-B06F4BCF7782}" type="datetimeFigureOut">
              <a:rPr lang="en-US" smtClean="0"/>
              <a:t>2/23/2024</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955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32637B58-87C1-446D-BDA9-B06F4BCF7782}" type="datetimeFigureOut">
              <a:rPr lang="en-US" smtClean="0"/>
              <a:t>2/23/2024</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5215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32637B58-87C1-446D-BDA9-B06F4BCF7782}" type="datetimeFigureOut">
              <a:rPr lang="en-US" smtClean="0"/>
              <a:t>2/23/2024</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338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32637B58-87C1-446D-BDA9-B06F4BCF7782}" type="datetimeFigureOut">
              <a:rPr lang="en-US" smtClean="0"/>
              <a:t>2/23/2024</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977714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32637B58-87C1-446D-BDA9-B06F4BCF7782}" type="datetimeFigureOut">
              <a:rPr lang="en-US" smtClean="0"/>
              <a:t>2/23/2024</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64736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32637B58-87C1-446D-BDA9-B06F4BCF7782}" type="datetimeFigureOut">
              <a:rPr lang="en-US" smtClean="0"/>
              <a:pPr/>
              <a:t>2/23/2024</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066B6-6AC7-7B5A-BB48-6F825CAF0C89}"/>
              </a:ext>
            </a:extLst>
          </p:cNvPr>
          <p:cNvSpPr>
            <a:spLocks noGrp="1"/>
          </p:cNvSpPr>
          <p:nvPr>
            <p:ph type="ctrTitle"/>
          </p:nvPr>
        </p:nvSpPr>
        <p:spPr/>
        <p:txBody>
          <a:bodyPr/>
          <a:lstStyle/>
          <a:p>
            <a:r>
              <a:rPr lang="en-US" dirty="0">
                <a:latin typeface="Aptos" panose="020B0004020202020204" pitchFamily="34" charset="0"/>
              </a:rPr>
              <a:t>Bridgeview Condominium </a:t>
            </a:r>
          </a:p>
        </p:txBody>
      </p:sp>
      <p:sp>
        <p:nvSpPr>
          <p:cNvPr id="3" name="Subtitle 2">
            <a:extLst>
              <a:ext uri="{FF2B5EF4-FFF2-40B4-BE49-F238E27FC236}">
                <a16:creationId xmlns:a16="http://schemas.microsoft.com/office/drawing/2014/main" id="{E3726528-47F5-6E1D-8999-B225A0B433C5}"/>
              </a:ext>
            </a:extLst>
          </p:cNvPr>
          <p:cNvSpPr>
            <a:spLocks noGrp="1"/>
          </p:cNvSpPr>
          <p:nvPr>
            <p:ph type="subTitle" idx="1"/>
          </p:nvPr>
        </p:nvSpPr>
        <p:spPr/>
        <p:txBody>
          <a:bodyPr/>
          <a:lstStyle/>
          <a:p>
            <a:r>
              <a:rPr lang="en-US" dirty="0"/>
              <a:t>Association meeting</a:t>
            </a:r>
          </a:p>
          <a:p>
            <a:r>
              <a:rPr lang="en-US" dirty="0"/>
              <a:t>February 22, 2024</a:t>
            </a:r>
          </a:p>
        </p:txBody>
      </p:sp>
    </p:spTree>
    <p:extLst>
      <p:ext uri="{BB962C8B-B14F-4D97-AF65-F5344CB8AC3E}">
        <p14:creationId xmlns:p14="http://schemas.microsoft.com/office/powerpoint/2010/main" val="735800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EFE8E1C-6E21-431C-9566-DBE21EB86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7CB7A76F-CC93-42A5-9502-CBD469E993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56" y="0"/>
            <a:ext cx="12186844" cy="2128964"/>
          </a:xfrm>
          <a:custGeom>
            <a:avLst/>
            <a:gdLst>
              <a:gd name="connsiteX0" fmla="*/ 0 w 12186844"/>
              <a:gd name="connsiteY0" fmla="*/ 0 h 2128964"/>
              <a:gd name="connsiteX1" fmla="*/ 12186844 w 12186844"/>
              <a:gd name="connsiteY1" fmla="*/ 0 h 2128964"/>
              <a:gd name="connsiteX2" fmla="*/ 12186844 w 12186844"/>
              <a:gd name="connsiteY2" fmla="*/ 2128964 h 2128964"/>
              <a:gd name="connsiteX3" fmla="*/ 2247277 w 12186844"/>
              <a:gd name="connsiteY3" fmla="*/ 2128964 h 2128964"/>
              <a:gd name="connsiteX4" fmla="*/ 2326545 w 12186844"/>
              <a:gd name="connsiteY4" fmla="*/ 2125211 h 2128964"/>
              <a:gd name="connsiteX5" fmla="*/ 2191729 w 12186844"/>
              <a:gd name="connsiteY5" fmla="*/ 2118828 h 2128964"/>
              <a:gd name="connsiteX6" fmla="*/ 66975 w 12186844"/>
              <a:gd name="connsiteY6" fmla="*/ 349781 h 2128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6844" h="2128964">
                <a:moveTo>
                  <a:pt x="0" y="0"/>
                </a:moveTo>
                <a:lnTo>
                  <a:pt x="12186844" y="0"/>
                </a:lnTo>
                <a:lnTo>
                  <a:pt x="12186844" y="2128964"/>
                </a:lnTo>
                <a:lnTo>
                  <a:pt x="2247277" y="2128964"/>
                </a:lnTo>
                <a:lnTo>
                  <a:pt x="2326545" y="2125211"/>
                </a:lnTo>
                <a:lnTo>
                  <a:pt x="2191729" y="2118828"/>
                </a:lnTo>
                <a:cubicBezTo>
                  <a:pt x="1174891" y="2022044"/>
                  <a:pt x="338983" y="1304706"/>
                  <a:pt x="66975" y="349781"/>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C2217DE-76DC-41C2-B926-88035EF63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33672" y="0"/>
            <a:ext cx="2353172" cy="2431959"/>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D858B14-F8E2-43D4-F0DA-EBFE18C931FD}"/>
              </a:ext>
            </a:extLst>
          </p:cNvPr>
          <p:cNvSpPr>
            <a:spLocks noGrp="1"/>
          </p:cNvSpPr>
          <p:nvPr>
            <p:ph type="title"/>
          </p:nvPr>
        </p:nvSpPr>
        <p:spPr>
          <a:xfrm>
            <a:off x="914401" y="443947"/>
            <a:ext cx="9914859" cy="1298713"/>
          </a:xfrm>
        </p:spPr>
        <p:txBody>
          <a:bodyPr>
            <a:normAutofit/>
          </a:bodyPr>
          <a:lstStyle/>
          <a:p>
            <a:r>
              <a:rPr lang="en-US">
                <a:solidFill>
                  <a:srgbClr val="FFFFFF"/>
                </a:solidFill>
                <a:latin typeface="Aptos" panose="020B0004020202020204" pitchFamily="34" charset="0"/>
              </a:rPr>
              <a:t>Legal Authority for Repairs </a:t>
            </a:r>
          </a:p>
        </p:txBody>
      </p:sp>
      <p:graphicFrame>
        <p:nvGraphicFramePr>
          <p:cNvPr id="5" name="Content Placeholder 2">
            <a:extLst>
              <a:ext uri="{FF2B5EF4-FFF2-40B4-BE49-F238E27FC236}">
                <a16:creationId xmlns:a16="http://schemas.microsoft.com/office/drawing/2014/main" id="{A1587F0E-2C03-B652-4D0B-2193F8C39726}"/>
              </a:ext>
            </a:extLst>
          </p:cNvPr>
          <p:cNvGraphicFramePr>
            <a:graphicFrameLocks noGrp="1"/>
          </p:cNvGraphicFramePr>
          <p:nvPr>
            <p:ph idx="1"/>
            <p:extLst>
              <p:ext uri="{D42A27DB-BD31-4B8C-83A1-F6EECF244321}">
                <p14:modId xmlns:p14="http://schemas.microsoft.com/office/powerpoint/2010/main" val="4059762941"/>
              </p:ext>
            </p:extLst>
          </p:nvPr>
        </p:nvGraphicFramePr>
        <p:xfrm>
          <a:off x="914400" y="2705100"/>
          <a:ext cx="10363200" cy="3471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7451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38E59FE-7D5E-44AE-9A51-08FBB00B5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EDCA65-4F12-34BE-E4F9-41F064A9F171}"/>
              </a:ext>
            </a:extLst>
          </p:cNvPr>
          <p:cNvSpPr>
            <a:spLocks noGrp="1"/>
          </p:cNvSpPr>
          <p:nvPr>
            <p:ph type="title"/>
          </p:nvPr>
        </p:nvSpPr>
        <p:spPr>
          <a:xfrm>
            <a:off x="914401" y="591668"/>
            <a:ext cx="6397496" cy="1544951"/>
          </a:xfrm>
        </p:spPr>
        <p:txBody>
          <a:bodyPr>
            <a:normAutofit/>
          </a:bodyPr>
          <a:lstStyle/>
          <a:p>
            <a:r>
              <a:rPr lang="en-US" dirty="0">
                <a:latin typeface="Aptos" panose="020B0004020202020204" pitchFamily="34" charset="0"/>
              </a:rPr>
              <a:t>Assessment for Common Expenses</a:t>
            </a:r>
          </a:p>
        </p:txBody>
      </p:sp>
      <p:sp>
        <p:nvSpPr>
          <p:cNvPr id="3" name="Content Placeholder 2">
            <a:extLst>
              <a:ext uri="{FF2B5EF4-FFF2-40B4-BE49-F238E27FC236}">
                <a16:creationId xmlns:a16="http://schemas.microsoft.com/office/drawing/2014/main" id="{6999C6F8-6473-804D-2B31-14D12EE167A9}"/>
              </a:ext>
            </a:extLst>
          </p:cNvPr>
          <p:cNvSpPr>
            <a:spLocks noGrp="1"/>
          </p:cNvSpPr>
          <p:nvPr>
            <p:ph idx="1"/>
          </p:nvPr>
        </p:nvSpPr>
        <p:spPr>
          <a:xfrm>
            <a:off x="914400" y="2143910"/>
            <a:ext cx="6096000" cy="4033054"/>
          </a:xfrm>
        </p:spPr>
        <p:txBody>
          <a:bodyPr>
            <a:normAutofit/>
          </a:bodyPr>
          <a:lstStyle/>
          <a:p>
            <a:pPr>
              <a:lnSpc>
                <a:spcPct val="110000"/>
              </a:lnSpc>
            </a:pPr>
            <a:r>
              <a:rPr lang="en-US" sz="1700"/>
              <a:t>Costs to Repair Common Elements are Common Expenses (Decl. 8.1, Bylaws 8.2, 4.2(a))</a:t>
            </a:r>
          </a:p>
          <a:p>
            <a:pPr>
              <a:lnSpc>
                <a:spcPct val="110000"/>
              </a:lnSpc>
            </a:pPr>
            <a:r>
              <a:rPr lang="en-US" sz="1700"/>
              <a:t>Common Expenses are allocated equally to all 18 owners (Dec. Article 7)</a:t>
            </a:r>
          </a:p>
          <a:p>
            <a:pPr>
              <a:lnSpc>
                <a:spcPct val="110000"/>
              </a:lnSpc>
            </a:pPr>
            <a:r>
              <a:rPr lang="en-US" sz="1700"/>
              <a:t>When Budget is insufficient to pay costs, Bylaws 6.4(b) provides that:</a:t>
            </a:r>
          </a:p>
          <a:p>
            <a:pPr marL="0" indent="0">
              <a:lnSpc>
                <a:spcPct val="110000"/>
              </a:lnSpc>
              <a:buNone/>
            </a:pPr>
            <a:r>
              <a:rPr lang="en-US" sz="1700" b="1" i="1">
                <a:effectLst/>
                <a:latin typeface="Times New Roman" panose="02020603050405020304" pitchFamily="18" charset="0"/>
                <a:ea typeface="Times New Roman" panose="02020603050405020304" pitchFamily="18" charset="0"/>
              </a:rPr>
              <a:t>the Board may levy an additional special or extraordinary assessment. Such assessment shall be allocated to each unit in the same proportion set forth in the Declaration and may be payable in installments over a specified period, in a lump sum, or in a lump sum with option to pay in installments with interest, as determined by the Board of Directors.</a:t>
            </a:r>
            <a:endParaRPr lang="en-US" sz="1700">
              <a:effectLst/>
              <a:latin typeface="Times New Roman" panose="02020603050405020304" pitchFamily="18" charset="0"/>
              <a:ea typeface="Times New Roman" panose="02020603050405020304" pitchFamily="18" charset="0"/>
            </a:endParaRPr>
          </a:p>
          <a:p>
            <a:pPr>
              <a:lnSpc>
                <a:spcPct val="110000"/>
              </a:lnSpc>
            </a:pPr>
            <a:endParaRPr lang="en-US" sz="1700"/>
          </a:p>
          <a:p>
            <a:pPr>
              <a:lnSpc>
                <a:spcPct val="110000"/>
              </a:lnSpc>
            </a:pPr>
            <a:endParaRPr lang="en-US" sz="1700"/>
          </a:p>
        </p:txBody>
      </p:sp>
      <p:pic>
        <p:nvPicPr>
          <p:cNvPr id="5" name="Picture 4" descr="Graph on document with pen">
            <a:extLst>
              <a:ext uri="{FF2B5EF4-FFF2-40B4-BE49-F238E27FC236}">
                <a16:creationId xmlns:a16="http://schemas.microsoft.com/office/drawing/2014/main" id="{B87F10DD-4481-7C15-1CA7-ABFDDF85C932}"/>
              </a:ext>
            </a:extLst>
          </p:cNvPr>
          <p:cNvPicPr>
            <a:picLocks noChangeAspect="1"/>
          </p:cNvPicPr>
          <p:nvPr/>
        </p:nvPicPr>
        <p:blipFill rotWithShape="1">
          <a:blip r:embed="rId2"/>
          <a:srcRect l="36132" r="22412" b="1"/>
          <a:stretch/>
        </p:blipFill>
        <p:spPr>
          <a:xfrm>
            <a:off x="7924803" y="1"/>
            <a:ext cx="4267197" cy="6870626"/>
          </a:xfrm>
          <a:prstGeom prst="rect">
            <a:avLst/>
          </a:prstGeom>
        </p:spPr>
      </p:pic>
      <p:sp>
        <p:nvSpPr>
          <p:cNvPr id="11" name="Freeform: Shape 10">
            <a:extLst>
              <a:ext uri="{FF2B5EF4-FFF2-40B4-BE49-F238E27FC236}">
                <a16:creationId xmlns:a16="http://schemas.microsoft.com/office/drawing/2014/main" id="{454757A4-999E-4582-917C-9C73BFEA9E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748214" y="3262081"/>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1BAE6AD2-77FD-438C-B9EE-3347535CE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748214" y="3262081"/>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506634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7EFE8E1C-6E21-431C-9566-DBE21EB86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7CB7A76F-CC93-42A5-9502-CBD469E993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56" y="0"/>
            <a:ext cx="12186844" cy="2128964"/>
          </a:xfrm>
          <a:custGeom>
            <a:avLst/>
            <a:gdLst>
              <a:gd name="connsiteX0" fmla="*/ 0 w 12186844"/>
              <a:gd name="connsiteY0" fmla="*/ 0 h 2128964"/>
              <a:gd name="connsiteX1" fmla="*/ 12186844 w 12186844"/>
              <a:gd name="connsiteY1" fmla="*/ 0 h 2128964"/>
              <a:gd name="connsiteX2" fmla="*/ 12186844 w 12186844"/>
              <a:gd name="connsiteY2" fmla="*/ 2128964 h 2128964"/>
              <a:gd name="connsiteX3" fmla="*/ 2247277 w 12186844"/>
              <a:gd name="connsiteY3" fmla="*/ 2128964 h 2128964"/>
              <a:gd name="connsiteX4" fmla="*/ 2326545 w 12186844"/>
              <a:gd name="connsiteY4" fmla="*/ 2125211 h 2128964"/>
              <a:gd name="connsiteX5" fmla="*/ 2191729 w 12186844"/>
              <a:gd name="connsiteY5" fmla="*/ 2118828 h 2128964"/>
              <a:gd name="connsiteX6" fmla="*/ 66975 w 12186844"/>
              <a:gd name="connsiteY6" fmla="*/ 349781 h 2128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6844" h="2128964">
                <a:moveTo>
                  <a:pt x="0" y="0"/>
                </a:moveTo>
                <a:lnTo>
                  <a:pt x="12186844" y="0"/>
                </a:lnTo>
                <a:lnTo>
                  <a:pt x="12186844" y="2128964"/>
                </a:lnTo>
                <a:lnTo>
                  <a:pt x="2247277" y="2128964"/>
                </a:lnTo>
                <a:lnTo>
                  <a:pt x="2326545" y="2125211"/>
                </a:lnTo>
                <a:lnTo>
                  <a:pt x="2191729" y="2118828"/>
                </a:lnTo>
                <a:cubicBezTo>
                  <a:pt x="1174891" y="2022044"/>
                  <a:pt x="338983" y="1304706"/>
                  <a:pt x="66975" y="349781"/>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CC2217DE-76DC-41C2-B926-88035EF63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33672" y="0"/>
            <a:ext cx="2353172" cy="2431959"/>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itle 5">
            <a:extLst>
              <a:ext uri="{FF2B5EF4-FFF2-40B4-BE49-F238E27FC236}">
                <a16:creationId xmlns:a16="http://schemas.microsoft.com/office/drawing/2014/main" id="{70959C28-0443-F65C-22B0-4D56A90E8598}"/>
              </a:ext>
            </a:extLst>
          </p:cNvPr>
          <p:cNvSpPr>
            <a:spLocks noGrp="1"/>
          </p:cNvSpPr>
          <p:nvPr>
            <p:ph type="title"/>
          </p:nvPr>
        </p:nvSpPr>
        <p:spPr>
          <a:xfrm>
            <a:off x="914401" y="443947"/>
            <a:ext cx="9914859" cy="1298713"/>
          </a:xfrm>
        </p:spPr>
        <p:txBody>
          <a:bodyPr>
            <a:normAutofit/>
          </a:bodyPr>
          <a:lstStyle/>
          <a:p>
            <a:r>
              <a:rPr lang="en-US" dirty="0">
                <a:solidFill>
                  <a:srgbClr val="FFFFFF"/>
                </a:solidFill>
                <a:latin typeface="Aptos" panose="020B0004020202020204" pitchFamily="34" charset="0"/>
              </a:rPr>
              <a:t>Project Budget</a:t>
            </a:r>
          </a:p>
        </p:txBody>
      </p:sp>
      <p:graphicFrame>
        <p:nvGraphicFramePr>
          <p:cNvPr id="4" name="Content Placeholder 3">
            <a:extLst>
              <a:ext uri="{FF2B5EF4-FFF2-40B4-BE49-F238E27FC236}">
                <a16:creationId xmlns:a16="http://schemas.microsoft.com/office/drawing/2014/main" id="{DD5A8472-E1A8-611E-8E44-27CD4949FA38}"/>
              </a:ext>
            </a:extLst>
          </p:cNvPr>
          <p:cNvGraphicFramePr>
            <a:graphicFrameLocks noGrp="1"/>
          </p:cNvGraphicFramePr>
          <p:nvPr>
            <p:ph idx="1"/>
            <p:extLst>
              <p:ext uri="{D42A27DB-BD31-4B8C-83A1-F6EECF244321}">
                <p14:modId xmlns:p14="http://schemas.microsoft.com/office/powerpoint/2010/main" val="148279016"/>
              </p:ext>
            </p:extLst>
          </p:nvPr>
        </p:nvGraphicFramePr>
        <p:xfrm>
          <a:off x="742950" y="2186607"/>
          <a:ext cx="10086311" cy="4828213"/>
        </p:xfrm>
        <a:graphic>
          <a:graphicData uri="http://schemas.openxmlformats.org/drawingml/2006/table">
            <a:tbl>
              <a:tblPr firstRow="1" bandRow="1"/>
              <a:tblGrid>
                <a:gridCol w="4827680">
                  <a:extLst>
                    <a:ext uri="{9D8B030D-6E8A-4147-A177-3AD203B41FA5}">
                      <a16:colId xmlns:a16="http://schemas.microsoft.com/office/drawing/2014/main" val="3804233506"/>
                    </a:ext>
                  </a:extLst>
                </a:gridCol>
                <a:gridCol w="2354909">
                  <a:extLst>
                    <a:ext uri="{9D8B030D-6E8A-4147-A177-3AD203B41FA5}">
                      <a16:colId xmlns:a16="http://schemas.microsoft.com/office/drawing/2014/main" val="896372654"/>
                    </a:ext>
                  </a:extLst>
                </a:gridCol>
                <a:gridCol w="353046">
                  <a:extLst>
                    <a:ext uri="{9D8B030D-6E8A-4147-A177-3AD203B41FA5}">
                      <a16:colId xmlns:a16="http://schemas.microsoft.com/office/drawing/2014/main" val="1888178282"/>
                    </a:ext>
                  </a:extLst>
                </a:gridCol>
                <a:gridCol w="2197630">
                  <a:extLst>
                    <a:ext uri="{9D8B030D-6E8A-4147-A177-3AD203B41FA5}">
                      <a16:colId xmlns:a16="http://schemas.microsoft.com/office/drawing/2014/main" val="280484665"/>
                    </a:ext>
                  </a:extLst>
                </a:gridCol>
                <a:gridCol w="353046">
                  <a:extLst>
                    <a:ext uri="{9D8B030D-6E8A-4147-A177-3AD203B41FA5}">
                      <a16:colId xmlns:a16="http://schemas.microsoft.com/office/drawing/2014/main" val="1384230775"/>
                    </a:ext>
                  </a:extLst>
                </a:gridCol>
              </a:tblGrid>
              <a:tr h="203604">
                <a:tc>
                  <a:txBody>
                    <a:bodyPr/>
                    <a:lstStyle/>
                    <a:p>
                      <a:pPr algn="l" fontAlgn="ctr">
                        <a:spcBef>
                          <a:spcPts val="0"/>
                        </a:spcBef>
                        <a:spcAft>
                          <a:spcPts val="0"/>
                        </a:spcAft>
                      </a:pPr>
                      <a:r>
                        <a:rPr lang="en-US" sz="1300" b="1" i="0" u="none" strike="noStrike" dirty="0">
                          <a:solidFill>
                            <a:srgbClr val="000000"/>
                          </a:solidFill>
                          <a:effectLst/>
                          <a:latin typeface="Calibri" panose="020F0502020204030204" pitchFamily="34" charset="0"/>
                        </a:rPr>
                        <a:t>Soft Costs</a:t>
                      </a:r>
                      <a:endParaRPr lang="en-US" sz="1300" b="0" i="0" u="none" strike="noStrike" dirty="0">
                        <a:effectLst/>
                        <a:latin typeface="Arial" panose="020B0604020202020204" pitchFamily="34" charset="0"/>
                      </a:endParaRPr>
                    </a:p>
                  </a:txBody>
                  <a:tcPr marL="3243" marR="3243" marT="3243"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en-US" sz="1300" b="1" i="0" u="none" strike="noStrike">
                          <a:solidFill>
                            <a:srgbClr val="000000"/>
                          </a:solidFill>
                          <a:effectLst/>
                          <a:latin typeface="Calibri" panose="020F0502020204030204" pitchFamily="34" charset="0"/>
                        </a:rPr>
                        <a:t> Projected </a:t>
                      </a:r>
                      <a:endParaRPr lang="en-US" sz="1300" b="0" i="0" u="none" strike="noStrike">
                        <a:effectLst/>
                        <a:latin typeface="Arial" panose="020B0604020202020204" pitchFamily="34" charset="0"/>
                      </a:endParaRPr>
                    </a:p>
                  </a:txBody>
                  <a:tcPr marL="3243" marR="3243" marT="32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1" i="0" u="none" strike="noStrike" dirty="0">
                          <a:solidFill>
                            <a:srgbClr val="000000"/>
                          </a:solidFill>
                          <a:effectLst/>
                          <a:latin typeface="Calibri" panose="020F0502020204030204" pitchFamily="34" charset="0"/>
                        </a:rPr>
                        <a:t> Hopeful </a:t>
                      </a:r>
                      <a:endParaRPr lang="en-US" sz="1300" b="0" i="0" u="none" strike="noStrike" dirty="0">
                        <a:effectLst/>
                        <a:latin typeface="Arial" panose="020B0604020202020204" pitchFamily="34" charset="0"/>
                      </a:endParaRPr>
                    </a:p>
                  </a:txBody>
                  <a:tcPr marL="3243" marR="3243" marT="32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2551563610"/>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WC5 Initial engineering evaluation study (Actual)</a:t>
                      </a:r>
                      <a:endParaRPr lang="en-US" sz="1300" b="0" i="0" u="none" strike="noStrike">
                        <a:effectLst/>
                        <a:latin typeface="Arial" panose="020B0604020202020204" pitchFamily="34" charset="0"/>
                      </a:endParaRPr>
                    </a:p>
                  </a:txBody>
                  <a:tcPr marL="3243" marR="3243" marT="3243"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r>
                        <a:rPr lang="en-US" sz="1300" b="0" i="0" u="none" strike="noStrike">
                          <a:solidFill>
                            <a:srgbClr val="000000"/>
                          </a:solidFill>
                          <a:effectLst/>
                          <a:highlight>
                            <a:srgbClr val="FF0066"/>
                          </a:highlight>
                          <a:latin typeface="Calibri" panose="020F0502020204030204" pitchFamily="34" charset="0"/>
                        </a:rPr>
                        <a:t> $                  25,000.00 </a:t>
                      </a:r>
                      <a:endParaRPr lang="en-US" sz="1300" b="0" i="0" u="none" strike="noStrike">
                        <a:effectLst/>
                        <a:highlight>
                          <a:srgbClr val="FF0066"/>
                        </a:highligh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a:noFill/>
                    </a:lnB>
                    <a:solidFill>
                      <a:srgbClr val="FF0066"/>
                    </a:solid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10,000.00 </a:t>
                      </a: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680555810"/>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WDY Structural Engineer Contract (Actual)</a:t>
                      </a:r>
                      <a:endParaRPr lang="en-US" sz="1300" b="0" i="0" u="none" strike="noStrike">
                        <a:effectLst/>
                        <a:latin typeface="Arial" panose="020B0604020202020204" pitchFamily="34" charset="0"/>
                      </a:endParaRPr>
                    </a:p>
                  </a:txBody>
                  <a:tcPr marL="3243" marR="3243" marT="3243" marB="0" anchor="ctr">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12,550.00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12,550.00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3655043090"/>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WDY potential additional charges (Estimate)</a:t>
                      </a:r>
                      <a:endParaRPr lang="en-US" sz="1300" b="0" i="0" u="none" strike="noStrike">
                        <a:effectLst/>
                        <a:latin typeface="Arial" panose="020B0604020202020204" pitchFamily="34" charset="0"/>
                      </a:endParaRPr>
                    </a:p>
                  </a:txBody>
                  <a:tcPr marL="3243" marR="3243" marT="3243" marB="0" anchor="ctr">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5,000.00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5,000.00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919333099"/>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Geotech study (Actual)</a:t>
                      </a:r>
                      <a:endParaRPr lang="en-US" sz="1300" b="0" i="0" u="none" strike="noStrike">
                        <a:effectLst/>
                        <a:latin typeface="Arial" panose="020B0604020202020204" pitchFamily="34" charset="0"/>
                      </a:endParaRPr>
                    </a:p>
                  </a:txBody>
                  <a:tcPr marL="3243" marR="3243" marT="3243" marB="0" anchor="ctr">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5,500.00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5,500.00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1720204729"/>
                  </a:ext>
                </a:extLst>
              </a:tr>
              <a:tr h="192382">
                <a:tc>
                  <a:txBody>
                    <a:bodyPr/>
                    <a:lstStyle/>
                    <a:p>
                      <a:pPr algn="l" fontAlgn="ctr">
                        <a:spcBef>
                          <a:spcPts val="0"/>
                        </a:spcBef>
                        <a:spcAft>
                          <a:spcPts val="0"/>
                        </a:spcAft>
                      </a:pPr>
                      <a:r>
                        <a:rPr lang="en-US" sz="1300" b="0" i="0" u="none" strike="noStrike" dirty="0">
                          <a:solidFill>
                            <a:srgbClr val="000000"/>
                          </a:solidFill>
                          <a:effectLst/>
                          <a:latin typeface="Calibri" panose="020F0502020204030204" pitchFamily="34" charset="0"/>
                        </a:rPr>
                        <a:t>Geotech potential additional charges (Estimate)</a:t>
                      </a:r>
                      <a:endParaRPr lang="en-US" sz="1300" b="0" i="0" u="none" strike="noStrike" dirty="0">
                        <a:effectLst/>
                        <a:latin typeface="Arial" panose="020B0604020202020204" pitchFamily="34" charset="0"/>
                      </a:endParaRPr>
                    </a:p>
                  </a:txBody>
                  <a:tcPr marL="3243" marR="3243" marT="3243" marB="0" anchor="ctr">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2,000.00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1,000.00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2116234461"/>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Legal review fees (Estimate)</a:t>
                      </a:r>
                      <a:endParaRPr lang="en-US" sz="1300" b="0" i="0" u="none" strike="noStrike">
                        <a:effectLst/>
                        <a:latin typeface="Arial" panose="020B0604020202020204" pitchFamily="34" charset="0"/>
                      </a:endParaRPr>
                    </a:p>
                  </a:txBody>
                  <a:tcPr marL="3243" marR="3243" marT="3243" marB="0" anchor="ctr">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10,000.00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3,000.00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2167244461"/>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Permit costs (Estimate)</a:t>
                      </a:r>
                      <a:endParaRPr lang="en-US" sz="1300" b="0" i="0" u="none" strike="noStrike">
                        <a:effectLst/>
                        <a:latin typeface="Arial" panose="020B0604020202020204" pitchFamily="34" charset="0"/>
                      </a:endParaRPr>
                    </a:p>
                  </a:txBody>
                  <a:tcPr marL="3243" marR="3243" marT="3243" marB="0" anchor="ctr">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15,000.00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10,000.00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1083630667"/>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Special Inspections (Estimate)</a:t>
                      </a:r>
                      <a:endParaRPr lang="en-US" sz="1300" b="0" i="0" u="none" strike="noStrike">
                        <a:effectLst/>
                        <a:latin typeface="Arial" panose="020B0604020202020204" pitchFamily="34" charset="0"/>
                      </a:endParaRPr>
                    </a:p>
                  </a:txBody>
                  <a:tcPr marL="3243" marR="3243" marT="3243" marB="0" anchor="ctr">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10,000.00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5,000.00 </a:t>
                      </a: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220606911"/>
                  </a:ext>
                </a:extLst>
              </a:tr>
              <a:tr h="192382">
                <a:tc>
                  <a:txBody>
                    <a:bodyPr/>
                    <a:lstStyle/>
                    <a:p>
                      <a:pPr algn="l" fontAlgn="ctr">
                        <a:spcBef>
                          <a:spcPts val="0"/>
                        </a:spcBef>
                        <a:spcAft>
                          <a:spcPts val="0"/>
                        </a:spcAft>
                      </a:pPr>
                      <a:r>
                        <a:rPr lang="en-US" sz="1300" b="0" i="0" u="none" strike="noStrike" dirty="0">
                          <a:solidFill>
                            <a:srgbClr val="000000"/>
                          </a:solidFill>
                          <a:effectLst/>
                          <a:latin typeface="Calibri" panose="020F0502020204030204" pitchFamily="34" charset="0"/>
                        </a:rPr>
                        <a:t>Housing stipend ($2000 per unit)</a:t>
                      </a:r>
                      <a:endParaRPr lang="en-US" sz="1300" b="0" i="0" u="none" strike="noStrike" dirty="0">
                        <a:effectLst/>
                        <a:latin typeface="Arial" panose="020B0604020202020204" pitchFamily="34" charset="0"/>
                      </a:endParaRPr>
                    </a:p>
                  </a:txBody>
                  <a:tcPr marL="3243" marR="3243" marT="3243"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36,000.00 </a:t>
                      </a:r>
                      <a:endParaRPr lang="en-US" sz="1300" b="0" i="0" u="none" strike="noStrike">
                        <a:effectLst/>
                        <a:latin typeface="Arial" panose="020B0604020202020204" pitchFamily="34" charset="0"/>
                      </a:endParaRPr>
                    </a:p>
                  </a:txBody>
                  <a:tcPr marL="3243" marR="3243" marT="32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36,000.00 </a:t>
                      </a:r>
                      <a:endParaRPr lang="en-US" sz="1300" b="0" i="0" u="none" strike="noStrike">
                        <a:effectLst/>
                        <a:latin typeface="Arial" panose="020B0604020202020204" pitchFamily="34" charset="0"/>
                      </a:endParaRPr>
                    </a:p>
                  </a:txBody>
                  <a:tcPr marL="3243" marR="3243" marT="32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1602370698"/>
                  </a:ext>
                </a:extLst>
              </a:tr>
              <a:tr h="192382">
                <a:tc>
                  <a:txBody>
                    <a:bodyPr/>
                    <a:lstStyle/>
                    <a:p>
                      <a:pPr algn="l" fontAlgn="ctr">
                        <a:spcBef>
                          <a:spcPts val="0"/>
                        </a:spcBef>
                        <a:spcAft>
                          <a:spcPts val="0"/>
                        </a:spcAft>
                      </a:pPr>
                      <a:r>
                        <a:rPr lang="en-US" sz="1300" b="1" i="0" u="none" strike="noStrike">
                          <a:solidFill>
                            <a:srgbClr val="000000"/>
                          </a:solidFill>
                          <a:effectLst/>
                          <a:latin typeface="Calibri" panose="020F0502020204030204" pitchFamily="34" charset="0"/>
                        </a:rPr>
                        <a:t>Subtotal Soft Costs</a:t>
                      </a:r>
                      <a:endParaRPr lang="en-US" sz="1300" b="0" i="0" u="none" strike="noStrike">
                        <a:effectLst/>
                        <a:latin typeface="Arial" panose="020B0604020202020204" pitchFamily="34" charset="0"/>
                      </a:endParaRPr>
                    </a:p>
                  </a:txBody>
                  <a:tcPr marL="3243" marR="3243" marT="324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en-US" sz="1300" b="1" i="0" u="none" strike="noStrike">
                          <a:solidFill>
                            <a:srgbClr val="000000"/>
                          </a:solidFill>
                          <a:effectLst/>
                          <a:latin typeface="Calibri" panose="020F0502020204030204" pitchFamily="34" charset="0"/>
                        </a:rPr>
                        <a:t> $                121,050.00 </a:t>
                      </a: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1" i="0" u="none" strike="noStrike">
                          <a:solidFill>
                            <a:srgbClr val="000000"/>
                          </a:solidFill>
                          <a:effectLst/>
                          <a:latin typeface="Calibri" panose="020F0502020204030204" pitchFamily="34" charset="0"/>
                        </a:rPr>
                        <a:t> $               88,050.00 </a:t>
                      </a: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1721915017"/>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10% Soft Cost contingency</a:t>
                      </a:r>
                      <a:endParaRPr lang="en-US" sz="1300" b="0" i="0" u="none" strike="noStrike">
                        <a:effectLst/>
                        <a:latin typeface="Arial" panose="020B0604020202020204" pitchFamily="34" charset="0"/>
                      </a:endParaRPr>
                    </a:p>
                  </a:txBody>
                  <a:tcPr marL="3243" marR="3243" marT="3243"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12,105.00 </a:t>
                      </a: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8,805.00 </a:t>
                      </a: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3735370703"/>
                  </a:ext>
                </a:extLst>
              </a:tr>
              <a:tr h="192382">
                <a:tc>
                  <a:txBody>
                    <a:bodyPr/>
                    <a:lstStyle/>
                    <a:p>
                      <a:pPr algn="l" fontAlgn="ctr">
                        <a:spcBef>
                          <a:spcPts val="0"/>
                        </a:spcBef>
                        <a:spcAft>
                          <a:spcPts val="0"/>
                        </a:spcAft>
                      </a:pPr>
                      <a:r>
                        <a:rPr lang="en-US" sz="1300" b="1" i="0" u="none" strike="noStrike">
                          <a:solidFill>
                            <a:srgbClr val="000000"/>
                          </a:solidFill>
                          <a:effectLst/>
                          <a:highlight>
                            <a:srgbClr val="FFD966"/>
                          </a:highlight>
                          <a:latin typeface="Calibri" panose="020F0502020204030204" pitchFamily="34" charset="0"/>
                        </a:rPr>
                        <a:t>Total Soft Costs</a:t>
                      </a:r>
                      <a:endParaRPr lang="en-US" sz="1300" b="0" i="0" u="none" strike="noStrike">
                        <a:effectLst/>
                        <a:highlight>
                          <a:srgbClr val="FFD966"/>
                        </a:highlight>
                        <a:latin typeface="Arial" panose="020B0604020202020204" pitchFamily="34" charset="0"/>
                      </a:endParaRPr>
                    </a:p>
                  </a:txBody>
                  <a:tcPr marL="3243" marR="3243" marT="3243"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l" fontAlgn="b">
                        <a:spcBef>
                          <a:spcPts val="0"/>
                        </a:spcBef>
                        <a:spcAft>
                          <a:spcPts val="0"/>
                        </a:spcAft>
                      </a:pPr>
                      <a:r>
                        <a:rPr lang="en-US" sz="1300" b="1" i="0" u="none" strike="noStrike" dirty="0">
                          <a:solidFill>
                            <a:srgbClr val="000000"/>
                          </a:solidFill>
                          <a:effectLst/>
                          <a:highlight>
                            <a:srgbClr val="FFD966"/>
                          </a:highlight>
                          <a:latin typeface="Calibri" panose="020F0502020204030204" pitchFamily="34" charset="0"/>
                        </a:rPr>
                        <a:t> $               133,155.00 </a:t>
                      </a:r>
                      <a:endParaRPr lang="en-US" sz="1300" b="0" i="0" u="none" strike="noStrike" dirty="0">
                        <a:effectLst/>
                        <a:highlight>
                          <a:srgbClr val="FFD966"/>
                        </a:highlight>
                        <a:latin typeface="Arial" panose="020B0604020202020204" pitchFamily="34" charset="0"/>
                      </a:endParaRPr>
                    </a:p>
                  </a:txBody>
                  <a:tcPr marL="3243" marR="3243" marT="3243"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1" i="0" u="none" strike="noStrike" dirty="0">
                          <a:solidFill>
                            <a:srgbClr val="000000"/>
                          </a:solidFill>
                          <a:effectLst/>
                          <a:highlight>
                            <a:srgbClr val="FFD966"/>
                          </a:highlight>
                          <a:latin typeface="Calibri" panose="020F0502020204030204" pitchFamily="34" charset="0"/>
                        </a:rPr>
                        <a:t> $               96,855.00 </a:t>
                      </a:r>
                      <a:endParaRPr lang="en-US" sz="1300" b="0" i="0" u="none" strike="noStrike" dirty="0">
                        <a:effectLst/>
                        <a:highlight>
                          <a:srgbClr val="FFD966"/>
                        </a:highlight>
                        <a:latin typeface="Arial" panose="020B0604020202020204" pitchFamily="34" charset="0"/>
                      </a:endParaRPr>
                    </a:p>
                  </a:txBody>
                  <a:tcPr marL="3243" marR="3243" marT="3243"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2255954470"/>
                  </a:ext>
                </a:extLst>
              </a:tr>
              <a:tr h="192382">
                <a:tc>
                  <a:txBody>
                    <a:bodyPr/>
                    <a:lstStyle/>
                    <a:p>
                      <a:pPr algn="l" fontAlgn="ctr">
                        <a:spcBef>
                          <a:spcPts val="0"/>
                        </a:spcBef>
                        <a:spcAft>
                          <a:spcPts val="0"/>
                        </a:spcAft>
                      </a:pPr>
                      <a:endParaRPr lang="en-US" sz="1300" b="0" i="0" u="none" strike="noStrike">
                        <a:effectLst/>
                        <a:latin typeface="Arial" panose="020B0604020202020204" pitchFamily="34" charset="0"/>
                      </a:endParaRPr>
                    </a:p>
                  </a:txBody>
                  <a:tcPr marL="3243" marR="3243" marT="3243"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2933518593"/>
                  </a:ext>
                </a:extLst>
              </a:tr>
              <a:tr h="203604">
                <a:tc>
                  <a:txBody>
                    <a:bodyPr/>
                    <a:lstStyle/>
                    <a:p>
                      <a:pPr algn="l" fontAlgn="ctr">
                        <a:spcBef>
                          <a:spcPts val="0"/>
                        </a:spcBef>
                        <a:spcAft>
                          <a:spcPts val="0"/>
                        </a:spcAft>
                      </a:pPr>
                      <a:r>
                        <a:rPr lang="en-US" sz="1300" b="1" i="0" u="none" strike="noStrike">
                          <a:solidFill>
                            <a:srgbClr val="000000"/>
                          </a:solidFill>
                          <a:effectLst/>
                          <a:latin typeface="Calibri" panose="020F0502020204030204" pitchFamily="34" charset="0"/>
                        </a:rPr>
                        <a:t>Hard Costs</a:t>
                      </a:r>
                      <a:endParaRPr lang="en-US" sz="1300" b="0" i="0" u="none" strike="noStrike">
                        <a:effectLst/>
                        <a:latin typeface="Arial" panose="020B0604020202020204" pitchFamily="34" charset="0"/>
                      </a:endParaRPr>
                    </a:p>
                  </a:txBody>
                  <a:tcPr marL="3243" marR="3243" marT="3243"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3243" marR="3243" marT="32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3243" marR="3243" marT="32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4232067906"/>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Contractor (Estimate)</a:t>
                      </a:r>
                      <a:endParaRPr lang="en-US" sz="1300" b="0" i="0" u="none" strike="noStrike">
                        <a:effectLst/>
                        <a:latin typeface="Arial" panose="020B0604020202020204" pitchFamily="34" charset="0"/>
                      </a:endParaRPr>
                    </a:p>
                  </a:txBody>
                  <a:tcPr marL="3243" marR="3243" marT="3243"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r>
                        <a:rPr lang="en-US" sz="1300" b="0" i="0" u="none" strike="noStrike">
                          <a:solidFill>
                            <a:srgbClr val="000000"/>
                          </a:solidFill>
                          <a:effectLst/>
                          <a:highlight>
                            <a:srgbClr val="FF0066"/>
                          </a:highlight>
                          <a:latin typeface="Calibri" panose="020F0502020204030204" pitchFamily="34" charset="0"/>
                        </a:rPr>
                        <a:t> $                296,547.98 </a:t>
                      </a:r>
                      <a:endParaRPr lang="en-US" sz="1300" b="0" i="0" u="none" strike="noStrike">
                        <a:effectLst/>
                        <a:highlight>
                          <a:srgbClr val="FF0066"/>
                        </a:highligh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a:noFill/>
                    </a:lnB>
                    <a:solidFill>
                      <a:srgbClr val="FF0066"/>
                    </a:solid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300,000.00 </a:t>
                      </a: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703447438"/>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Potential Contractor Change Orders (estimate)</a:t>
                      </a:r>
                      <a:endParaRPr lang="en-US" sz="1300" b="0" i="0" u="none" strike="noStrike">
                        <a:effectLst/>
                        <a:latin typeface="Arial" panose="020B0604020202020204" pitchFamily="34" charset="0"/>
                      </a:endParaRPr>
                    </a:p>
                  </a:txBody>
                  <a:tcPr marL="3243" marR="3243" marT="3243"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50,000.00 </a:t>
                      </a:r>
                      <a:endParaRPr lang="en-US" sz="1300" b="0" i="0" u="none" strike="noStrike">
                        <a:effectLst/>
                        <a:latin typeface="Arial" panose="020B0604020202020204" pitchFamily="34" charset="0"/>
                      </a:endParaRPr>
                    </a:p>
                  </a:txBody>
                  <a:tcPr marL="3243" marR="3243" marT="32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35,000.00 </a:t>
                      </a:r>
                      <a:endParaRPr lang="en-US" sz="1300" b="0" i="0" u="none" strike="noStrike">
                        <a:effectLst/>
                        <a:latin typeface="Arial" panose="020B0604020202020204" pitchFamily="34" charset="0"/>
                      </a:endParaRPr>
                    </a:p>
                  </a:txBody>
                  <a:tcPr marL="3243" marR="3243" marT="3243"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940516520"/>
                  </a:ext>
                </a:extLst>
              </a:tr>
              <a:tr h="192382">
                <a:tc>
                  <a:txBody>
                    <a:bodyPr/>
                    <a:lstStyle/>
                    <a:p>
                      <a:pPr algn="l" fontAlgn="ctr">
                        <a:spcBef>
                          <a:spcPts val="0"/>
                        </a:spcBef>
                        <a:spcAft>
                          <a:spcPts val="0"/>
                        </a:spcAft>
                      </a:pPr>
                      <a:r>
                        <a:rPr lang="en-US" sz="1300" b="1" i="0" u="none" strike="noStrike">
                          <a:solidFill>
                            <a:srgbClr val="000000"/>
                          </a:solidFill>
                          <a:effectLst/>
                          <a:latin typeface="Calibri" panose="020F0502020204030204" pitchFamily="34" charset="0"/>
                        </a:rPr>
                        <a:t>Subtotal Hard Costs</a:t>
                      </a:r>
                      <a:endParaRPr lang="en-US" sz="1300" b="0" i="0" u="none" strike="noStrike">
                        <a:effectLst/>
                        <a:latin typeface="Arial" panose="020B0604020202020204" pitchFamily="34" charset="0"/>
                      </a:endParaRPr>
                    </a:p>
                  </a:txBody>
                  <a:tcPr marL="3243" marR="3243" marT="324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en-US" sz="1300" b="1" i="0" u="none" strike="noStrike">
                          <a:solidFill>
                            <a:srgbClr val="000000"/>
                          </a:solidFill>
                          <a:effectLst/>
                          <a:latin typeface="Calibri" panose="020F0502020204030204" pitchFamily="34" charset="0"/>
                        </a:rPr>
                        <a:t> $                346,547.98 </a:t>
                      </a: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1" i="0" u="none" strike="noStrike">
                          <a:solidFill>
                            <a:srgbClr val="000000"/>
                          </a:solidFill>
                          <a:effectLst/>
                          <a:latin typeface="Calibri" panose="020F0502020204030204" pitchFamily="34" charset="0"/>
                        </a:rPr>
                        <a:t> $             335,000.00 </a:t>
                      </a: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2916156540"/>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10% Hard Cost contingency</a:t>
                      </a:r>
                      <a:endParaRPr lang="en-US" sz="1300" b="0" i="0" u="none" strike="noStrike">
                        <a:effectLst/>
                        <a:latin typeface="Arial" panose="020B0604020202020204" pitchFamily="34" charset="0"/>
                      </a:endParaRPr>
                    </a:p>
                  </a:txBody>
                  <a:tcPr marL="3243" marR="3243" marT="3243"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34,654.80 </a:t>
                      </a: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15,000.00 </a:t>
                      </a: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3625348483"/>
                  </a:ext>
                </a:extLst>
              </a:tr>
              <a:tr h="192382">
                <a:tc>
                  <a:txBody>
                    <a:bodyPr/>
                    <a:lstStyle/>
                    <a:p>
                      <a:pPr algn="l" fontAlgn="ctr">
                        <a:spcBef>
                          <a:spcPts val="0"/>
                        </a:spcBef>
                        <a:spcAft>
                          <a:spcPts val="0"/>
                        </a:spcAft>
                      </a:pPr>
                      <a:r>
                        <a:rPr lang="en-US" sz="1300" b="0" i="0" u="none" strike="noStrike">
                          <a:solidFill>
                            <a:srgbClr val="000000"/>
                          </a:solidFill>
                          <a:effectLst/>
                          <a:latin typeface="Calibri" panose="020F0502020204030204" pitchFamily="34" charset="0"/>
                        </a:rPr>
                        <a:t>Century 21 Additional Fee </a:t>
                      </a:r>
                      <a:endParaRPr lang="en-US" sz="1300" b="0" i="0" u="none" strike="noStrike">
                        <a:effectLst/>
                        <a:latin typeface="Arial" panose="020B0604020202020204" pitchFamily="34" charset="0"/>
                      </a:endParaRPr>
                    </a:p>
                  </a:txBody>
                  <a:tcPr marL="3243" marR="3243" marT="3243"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3,500.00 </a:t>
                      </a:r>
                      <a:endParaRPr lang="en-US" sz="1300" b="0" i="0" u="none" strike="noStrike">
                        <a:effectLst/>
                        <a:latin typeface="Arial" panose="020B0604020202020204" pitchFamily="34" charset="0"/>
                      </a:endParaRPr>
                    </a:p>
                  </a:txBody>
                  <a:tcPr marL="3243" marR="3243" marT="324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0" i="0" u="none" strike="noStrike">
                          <a:solidFill>
                            <a:srgbClr val="000000"/>
                          </a:solidFill>
                          <a:effectLst/>
                          <a:latin typeface="Calibri" panose="020F0502020204030204" pitchFamily="34" charset="0"/>
                        </a:rPr>
                        <a:t> $                 3,500.00 </a:t>
                      </a:r>
                      <a:endParaRPr lang="en-US" sz="1300" b="0" i="0" u="none" strike="noStrike">
                        <a:effectLst/>
                        <a:latin typeface="Arial" panose="020B0604020202020204" pitchFamily="34" charset="0"/>
                      </a:endParaRPr>
                    </a:p>
                  </a:txBody>
                  <a:tcPr marL="3243" marR="3243" marT="3243"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4230079475"/>
                  </a:ext>
                </a:extLst>
              </a:tr>
              <a:tr h="192382">
                <a:tc>
                  <a:txBody>
                    <a:bodyPr/>
                    <a:lstStyle/>
                    <a:p>
                      <a:pPr algn="l" fontAlgn="ctr">
                        <a:spcBef>
                          <a:spcPts val="0"/>
                        </a:spcBef>
                        <a:spcAft>
                          <a:spcPts val="0"/>
                        </a:spcAft>
                      </a:pPr>
                      <a:r>
                        <a:rPr lang="en-US" sz="1300" b="1" i="0" u="none" strike="noStrike">
                          <a:solidFill>
                            <a:srgbClr val="000000"/>
                          </a:solidFill>
                          <a:effectLst/>
                          <a:highlight>
                            <a:srgbClr val="FFD966"/>
                          </a:highlight>
                          <a:latin typeface="Calibri" panose="020F0502020204030204" pitchFamily="34" charset="0"/>
                        </a:rPr>
                        <a:t>Total Hard Cost</a:t>
                      </a:r>
                      <a:endParaRPr lang="en-US" sz="1300" b="0" i="0" u="none" strike="noStrike">
                        <a:effectLst/>
                        <a:highlight>
                          <a:srgbClr val="FFD966"/>
                        </a:highlight>
                        <a:latin typeface="Arial" panose="020B0604020202020204" pitchFamily="34" charset="0"/>
                      </a:endParaRPr>
                    </a:p>
                  </a:txBody>
                  <a:tcPr marL="3243" marR="3243" marT="3243"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l" fontAlgn="b">
                        <a:spcBef>
                          <a:spcPts val="0"/>
                        </a:spcBef>
                        <a:spcAft>
                          <a:spcPts val="0"/>
                        </a:spcAft>
                      </a:pPr>
                      <a:r>
                        <a:rPr lang="en-US" sz="1300" b="1" i="0" u="none" strike="noStrike" dirty="0">
                          <a:solidFill>
                            <a:srgbClr val="000000"/>
                          </a:solidFill>
                          <a:effectLst/>
                          <a:highlight>
                            <a:srgbClr val="FFD966"/>
                          </a:highlight>
                          <a:latin typeface="Calibri" panose="020F0502020204030204" pitchFamily="34" charset="0"/>
                        </a:rPr>
                        <a:t> $                381,202.78 </a:t>
                      </a:r>
                      <a:endParaRPr lang="en-US" sz="1300" b="0" i="0" u="none" strike="noStrike" dirty="0">
                        <a:effectLst/>
                        <a:highlight>
                          <a:srgbClr val="FFD966"/>
                        </a:highlight>
                        <a:latin typeface="Arial" panose="020B0604020202020204" pitchFamily="34" charset="0"/>
                      </a:endParaRPr>
                    </a:p>
                  </a:txBody>
                  <a:tcPr marL="3243" marR="3243" marT="3243"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1" i="0" u="none" strike="noStrike" dirty="0">
                          <a:solidFill>
                            <a:srgbClr val="000000"/>
                          </a:solidFill>
                          <a:effectLst/>
                          <a:highlight>
                            <a:srgbClr val="FFD966"/>
                          </a:highlight>
                          <a:latin typeface="Calibri" panose="020F0502020204030204" pitchFamily="34" charset="0"/>
                        </a:rPr>
                        <a:t> $             350,000.00 </a:t>
                      </a:r>
                      <a:endParaRPr lang="en-US" sz="1300" b="0" i="0" u="none" strike="noStrike" dirty="0">
                        <a:effectLst/>
                        <a:highlight>
                          <a:srgbClr val="FFD966"/>
                        </a:highlight>
                        <a:latin typeface="Arial" panose="020B0604020202020204" pitchFamily="34" charset="0"/>
                      </a:endParaRPr>
                    </a:p>
                  </a:txBody>
                  <a:tcPr marL="3243" marR="3243" marT="3243"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3137908565"/>
                  </a:ext>
                </a:extLst>
              </a:tr>
              <a:tr h="192382">
                <a:tc>
                  <a:txBody>
                    <a:bodyPr/>
                    <a:lstStyle/>
                    <a:p>
                      <a:pPr algn="l" fontAlgn="ctr">
                        <a:spcBef>
                          <a:spcPts val="0"/>
                        </a:spcBef>
                        <a:spcAft>
                          <a:spcPts val="0"/>
                        </a:spcAft>
                      </a:pPr>
                      <a:endParaRPr lang="en-US" sz="1300" b="0" i="0" u="none" strike="noStrike">
                        <a:effectLst/>
                        <a:latin typeface="Arial" panose="020B0604020202020204" pitchFamily="34" charset="0"/>
                      </a:endParaRPr>
                    </a:p>
                  </a:txBody>
                  <a:tcPr marL="3243" marR="3243" marT="3243"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285444158"/>
                  </a:ext>
                </a:extLst>
              </a:tr>
              <a:tr h="192382">
                <a:tc>
                  <a:txBody>
                    <a:bodyPr/>
                    <a:lstStyle/>
                    <a:p>
                      <a:pPr algn="l" fontAlgn="ctr">
                        <a:spcBef>
                          <a:spcPts val="0"/>
                        </a:spcBef>
                        <a:spcAft>
                          <a:spcPts val="0"/>
                        </a:spcAft>
                      </a:pPr>
                      <a:r>
                        <a:rPr lang="en-US" sz="1300" b="1" i="0" u="none" strike="noStrike">
                          <a:solidFill>
                            <a:srgbClr val="000000"/>
                          </a:solidFill>
                          <a:effectLst/>
                          <a:highlight>
                            <a:srgbClr val="FFD966"/>
                          </a:highlight>
                          <a:latin typeface="Calibri" panose="020F0502020204030204" pitchFamily="34" charset="0"/>
                        </a:rPr>
                        <a:t>Total Project Soft &amp; Hard Costs</a:t>
                      </a:r>
                      <a:endParaRPr lang="en-US" sz="1300" b="0" i="0" u="none" strike="noStrike">
                        <a:effectLst/>
                        <a:highlight>
                          <a:srgbClr val="FFD966"/>
                        </a:highlight>
                        <a:latin typeface="Arial" panose="020B0604020202020204" pitchFamily="34" charset="0"/>
                      </a:endParaRPr>
                    </a:p>
                  </a:txBody>
                  <a:tcPr marL="3243" marR="3243" marT="3243" marB="0" anchor="ctr">
                    <a:lnL>
                      <a:noFill/>
                    </a:lnL>
                    <a:lnR>
                      <a:noFill/>
                    </a:lnR>
                    <a:lnT>
                      <a:noFill/>
                    </a:lnT>
                    <a:lnB>
                      <a:noFill/>
                    </a:lnB>
                    <a:solidFill>
                      <a:srgbClr val="FFD966"/>
                    </a:solidFill>
                  </a:tcPr>
                </a:tc>
                <a:tc>
                  <a:txBody>
                    <a:bodyPr/>
                    <a:lstStyle/>
                    <a:p>
                      <a:pPr algn="l" fontAlgn="b">
                        <a:spcBef>
                          <a:spcPts val="0"/>
                        </a:spcBef>
                        <a:spcAft>
                          <a:spcPts val="0"/>
                        </a:spcAft>
                      </a:pPr>
                      <a:r>
                        <a:rPr lang="en-US" sz="1300" b="1" i="0" u="none" strike="noStrike" dirty="0">
                          <a:solidFill>
                            <a:srgbClr val="000000"/>
                          </a:solidFill>
                          <a:effectLst/>
                          <a:highlight>
                            <a:srgbClr val="FFD966"/>
                          </a:highlight>
                          <a:latin typeface="Calibri" panose="020F0502020204030204" pitchFamily="34" charset="0"/>
                        </a:rPr>
                        <a:t> $                514,357.78 </a:t>
                      </a:r>
                      <a:endParaRPr lang="en-US" sz="1300" b="0" i="0" u="none" strike="noStrike" dirty="0">
                        <a:effectLst/>
                        <a:highlight>
                          <a:srgbClr val="FFD966"/>
                        </a:highlight>
                        <a:latin typeface="Arial" panose="020B0604020202020204" pitchFamily="34" charset="0"/>
                      </a:endParaRPr>
                    </a:p>
                  </a:txBody>
                  <a:tcPr marL="3243" marR="3243" marT="3243" marB="0" anchor="b">
                    <a:lnL>
                      <a:noFill/>
                    </a:lnL>
                    <a:lnR>
                      <a:noFill/>
                    </a:lnR>
                    <a:lnT>
                      <a:noFill/>
                    </a:lnT>
                    <a:lnB>
                      <a:noFill/>
                    </a:lnB>
                    <a:solidFill>
                      <a:srgbClr val="FFD966"/>
                    </a:solidFill>
                  </a:tcPr>
                </a:tc>
                <a:tc>
                  <a:txBody>
                    <a:bodyPr/>
                    <a:lstStyle/>
                    <a:p>
                      <a:pPr algn="l" fontAlgn="b">
                        <a:spcBef>
                          <a:spcPts val="0"/>
                        </a:spcBef>
                        <a:spcAft>
                          <a:spcPts val="0"/>
                        </a:spcAft>
                      </a:pPr>
                      <a:endParaRPr lang="en-US" sz="13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r>
                        <a:rPr lang="en-US" sz="1300" b="1" i="0" u="none" strike="noStrike" dirty="0">
                          <a:solidFill>
                            <a:srgbClr val="000000"/>
                          </a:solidFill>
                          <a:effectLst/>
                          <a:highlight>
                            <a:srgbClr val="FFD966"/>
                          </a:highlight>
                          <a:latin typeface="Calibri" panose="020F0502020204030204" pitchFamily="34" charset="0"/>
                        </a:rPr>
                        <a:t> $             446,855.00 </a:t>
                      </a:r>
                      <a:endParaRPr lang="en-US" sz="1300" b="0" i="0" u="none" strike="noStrike" dirty="0">
                        <a:effectLst/>
                        <a:highlight>
                          <a:srgbClr val="FFD966"/>
                        </a:highlight>
                        <a:latin typeface="Arial" panose="020B0604020202020204" pitchFamily="34" charset="0"/>
                      </a:endParaRPr>
                    </a:p>
                  </a:txBody>
                  <a:tcPr marL="3243" marR="3243" marT="3243" marB="0" anchor="b">
                    <a:lnL>
                      <a:noFill/>
                    </a:lnL>
                    <a:lnR>
                      <a:noFill/>
                    </a:lnR>
                    <a:lnT>
                      <a:noFill/>
                    </a:lnT>
                    <a:lnB>
                      <a:noFill/>
                    </a:lnB>
                    <a:solidFill>
                      <a:srgbClr val="FFD966"/>
                    </a:solid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3987627584"/>
                  </a:ext>
                </a:extLst>
              </a:tr>
              <a:tr h="192382">
                <a:tc>
                  <a:txBody>
                    <a:bodyPr/>
                    <a:lstStyle/>
                    <a:p>
                      <a:pPr algn="l" fontAlgn="b">
                        <a:spcBef>
                          <a:spcPts val="0"/>
                        </a:spcBef>
                        <a:spcAft>
                          <a:spcPts val="0"/>
                        </a:spcAft>
                      </a:pPr>
                      <a:endParaRPr lang="en-US" sz="1100" b="0" i="0" u="none" strike="noStrike" dirty="0">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100" b="0" i="0" u="none" strike="noStrike">
                        <a:effectLst/>
                        <a:latin typeface="Arial" panose="020B0604020202020204" pitchFamily="34" charset="0"/>
                      </a:endParaRPr>
                    </a:p>
                  </a:txBody>
                  <a:tcPr marL="3243" marR="3243" marT="3243" marB="0" anchor="b">
                    <a:lnL>
                      <a:noFill/>
                    </a:lnL>
                    <a:lnR>
                      <a:noFill/>
                    </a:lnR>
                    <a:lnT>
                      <a:noFill/>
                    </a:lnT>
                    <a:lnB>
                      <a:noFill/>
                    </a:lnB>
                    <a:noFill/>
                  </a:tcPr>
                </a:tc>
                <a:tc>
                  <a:txBody>
                    <a:bodyPr/>
                    <a:lstStyle/>
                    <a:p>
                      <a:pPr algn="l" fontAlgn="b">
                        <a:spcBef>
                          <a:spcPts val="0"/>
                        </a:spcBef>
                        <a:spcAft>
                          <a:spcPts val="0"/>
                        </a:spcAft>
                      </a:pPr>
                      <a:endParaRPr lang="en-US" sz="1100" b="0" i="0" u="none" strike="noStrike" dirty="0">
                        <a:effectLst/>
                        <a:latin typeface="Arial" panose="020B0604020202020204" pitchFamily="34" charset="0"/>
                      </a:endParaRPr>
                    </a:p>
                  </a:txBody>
                  <a:tcPr marL="3243" marR="3243" marT="3243" marB="0" anchor="b">
                    <a:lnL>
                      <a:noFill/>
                    </a:lnL>
                    <a:lnR>
                      <a:noFill/>
                    </a:lnR>
                    <a:lnT>
                      <a:noFill/>
                    </a:lnT>
                    <a:lnB>
                      <a:noFill/>
                    </a:lnB>
                    <a:noFill/>
                  </a:tcPr>
                </a:tc>
                <a:extLst>
                  <a:ext uri="{0D108BD9-81ED-4DB2-BD59-A6C34878D82A}">
                    <a16:rowId xmlns:a16="http://schemas.microsoft.com/office/drawing/2014/main" val="1312181982"/>
                  </a:ext>
                </a:extLst>
              </a:tr>
            </a:tbl>
          </a:graphicData>
        </a:graphic>
      </p:graphicFrame>
    </p:spTree>
    <p:extLst>
      <p:ext uri="{BB962C8B-B14F-4D97-AF65-F5344CB8AC3E}">
        <p14:creationId xmlns:p14="http://schemas.microsoft.com/office/powerpoint/2010/main" val="4034755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80E4338-08DA-4872-90B0-8A5F96ADF1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5A97896-00E1-4EAF-86AF-CAEE0E99F8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267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Freeform: Shape 12">
            <a:extLst>
              <a:ext uri="{FF2B5EF4-FFF2-40B4-BE49-F238E27FC236}">
                <a16:creationId xmlns:a16="http://schemas.microsoft.com/office/drawing/2014/main" id="{3A0DE605-9FA9-43F7-9040-576E3AF4A4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088614" y="-1255373"/>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03BDBF61-EA98-4376-AA6B-83854BD34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080663" y="-1255372"/>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6D7F1D4-70F9-9E39-6DC8-81B6F34A560B}"/>
              </a:ext>
            </a:extLst>
          </p:cNvPr>
          <p:cNvSpPr>
            <a:spLocks noGrp="1"/>
          </p:cNvSpPr>
          <p:nvPr>
            <p:ph type="title"/>
          </p:nvPr>
        </p:nvSpPr>
        <p:spPr>
          <a:xfrm>
            <a:off x="609600" y="685800"/>
            <a:ext cx="3346824" cy="3657600"/>
          </a:xfrm>
        </p:spPr>
        <p:txBody>
          <a:bodyPr anchor="t">
            <a:normAutofit/>
          </a:bodyPr>
          <a:lstStyle/>
          <a:p>
            <a:r>
              <a:rPr lang="en-US">
                <a:solidFill>
                  <a:srgbClr val="FFFFFF"/>
                </a:solidFill>
                <a:latin typeface="Aptos" panose="020B0004020202020204" pitchFamily="34" charset="0"/>
              </a:rPr>
              <a:t>Association Loans</a:t>
            </a:r>
          </a:p>
        </p:txBody>
      </p:sp>
      <p:graphicFrame>
        <p:nvGraphicFramePr>
          <p:cNvPr id="5" name="Content Placeholder 2">
            <a:extLst>
              <a:ext uri="{FF2B5EF4-FFF2-40B4-BE49-F238E27FC236}">
                <a16:creationId xmlns:a16="http://schemas.microsoft.com/office/drawing/2014/main" id="{7D4C66E1-DA30-50B5-1515-629C9BE464EA}"/>
              </a:ext>
            </a:extLst>
          </p:cNvPr>
          <p:cNvGraphicFramePr>
            <a:graphicFrameLocks noGrp="1"/>
          </p:cNvGraphicFramePr>
          <p:nvPr>
            <p:ph idx="1"/>
            <p:extLst>
              <p:ext uri="{D42A27DB-BD31-4B8C-83A1-F6EECF244321}">
                <p14:modId xmlns:p14="http://schemas.microsoft.com/office/powerpoint/2010/main" val="2287052541"/>
              </p:ext>
            </p:extLst>
          </p:nvPr>
        </p:nvGraphicFramePr>
        <p:xfrm>
          <a:off x="4953000" y="685801"/>
          <a:ext cx="6629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8041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80E4338-08DA-4872-90B0-8A5F96ADF1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5A97896-00E1-4EAF-86AF-CAEE0E99F8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267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Freeform: Shape 12">
            <a:extLst>
              <a:ext uri="{FF2B5EF4-FFF2-40B4-BE49-F238E27FC236}">
                <a16:creationId xmlns:a16="http://schemas.microsoft.com/office/drawing/2014/main" id="{3A0DE605-9FA9-43F7-9040-576E3AF4A4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088614" y="-1255373"/>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03BDBF61-EA98-4376-AA6B-83854BD34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080663" y="-1255372"/>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E312A16-0140-CC5B-0726-B2D07A916011}"/>
              </a:ext>
            </a:extLst>
          </p:cNvPr>
          <p:cNvSpPr>
            <a:spLocks noGrp="1"/>
          </p:cNvSpPr>
          <p:nvPr>
            <p:ph type="title"/>
          </p:nvPr>
        </p:nvSpPr>
        <p:spPr>
          <a:xfrm>
            <a:off x="609600" y="685800"/>
            <a:ext cx="3346824" cy="3657600"/>
          </a:xfrm>
        </p:spPr>
        <p:txBody>
          <a:bodyPr anchor="t">
            <a:normAutofit/>
          </a:bodyPr>
          <a:lstStyle/>
          <a:p>
            <a:r>
              <a:rPr lang="en-US">
                <a:solidFill>
                  <a:srgbClr val="FFFFFF"/>
                </a:solidFill>
                <a:latin typeface="Aptos" panose="020B0004020202020204" pitchFamily="34" charset="0"/>
              </a:rPr>
              <a:t>Special Assessment</a:t>
            </a:r>
          </a:p>
        </p:txBody>
      </p:sp>
      <p:graphicFrame>
        <p:nvGraphicFramePr>
          <p:cNvPr id="5" name="Content Placeholder 2">
            <a:extLst>
              <a:ext uri="{FF2B5EF4-FFF2-40B4-BE49-F238E27FC236}">
                <a16:creationId xmlns:a16="http://schemas.microsoft.com/office/drawing/2014/main" id="{9E43F4CC-DADB-9118-B1B4-16915BEF72E4}"/>
              </a:ext>
            </a:extLst>
          </p:cNvPr>
          <p:cNvGraphicFramePr>
            <a:graphicFrameLocks noGrp="1"/>
          </p:cNvGraphicFramePr>
          <p:nvPr>
            <p:ph idx="1"/>
            <p:extLst>
              <p:ext uri="{D42A27DB-BD31-4B8C-83A1-F6EECF244321}">
                <p14:modId xmlns:p14="http://schemas.microsoft.com/office/powerpoint/2010/main" val="1941528728"/>
              </p:ext>
            </p:extLst>
          </p:nvPr>
        </p:nvGraphicFramePr>
        <p:xfrm>
          <a:off x="4953000" y="685801"/>
          <a:ext cx="6629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9290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80E4338-08DA-4872-90B0-8A5F96ADF1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5A97896-00E1-4EAF-86AF-CAEE0E99F8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267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Freeform: Shape 12">
            <a:extLst>
              <a:ext uri="{FF2B5EF4-FFF2-40B4-BE49-F238E27FC236}">
                <a16:creationId xmlns:a16="http://schemas.microsoft.com/office/drawing/2014/main" id="{3A0DE605-9FA9-43F7-9040-576E3AF4A4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088614" y="-1255373"/>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03BDBF61-EA98-4376-AA6B-83854BD34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080663" y="-1255372"/>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9119B8F-B232-7F9D-1D64-1AEE25EDC69C}"/>
              </a:ext>
            </a:extLst>
          </p:cNvPr>
          <p:cNvSpPr>
            <a:spLocks noGrp="1"/>
          </p:cNvSpPr>
          <p:nvPr>
            <p:ph type="title"/>
          </p:nvPr>
        </p:nvSpPr>
        <p:spPr>
          <a:xfrm>
            <a:off x="609600" y="685800"/>
            <a:ext cx="3346824" cy="3657600"/>
          </a:xfrm>
        </p:spPr>
        <p:txBody>
          <a:bodyPr anchor="t">
            <a:normAutofit/>
          </a:bodyPr>
          <a:lstStyle/>
          <a:p>
            <a:r>
              <a:rPr lang="en-US" dirty="0">
                <a:solidFill>
                  <a:srgbClr val="FFFFFF"/>
                </a:solidFill>
                <a:latin typeface="Aptos" panose="020B0004020202020204" pitchFamily="34" charset="0"/>
              </a:rPr>
              <a:t>Special Assessment</a:t>
            </a:r>
          </a:p>
        </p:txBody>
      </p:sp>
      <p:graphicFrame>
        <p:nvGraphicFramePr>
          <p:cNvPr id="5" name="Content Placeholder 2">
            <a:extLst>
              <a:ext uri="{FF2B5EF4-FFF2-40B4-BE49-F238E27FC236}">
                <a16:creationId xmlns:a16="http://schemas.microsoft.com/office/drawing/2014/main" id="{1C9E850E-70EA-1A85-48B8-27ED7E3B44F0}"/>
              </a:ext>
            </a:extLst>
          </p:cNvPr>
          <p:cNvGraphicFramePr>
            <a:graphicFrameLocks noGrp="1"/>
          </p:cNvGraphicFramePr>
          <p:nvPr>
            <p:ph idx="1"/>
            <p:extLst>
              <p:ext uri="{D42A27DB-BD31-4B8C-83A1-F6EECF244321}">
                <p14:modId xmlns:p14="http://schemas.microsoft.com/office/powerpoint/2010/main" val="4186559930"/>
              </p:ext>
            </p:extLst>
          </p:nvPr>
        </p:nvGraphicFramePr>
        <p:xfrm>
          <a:off x="4953000" y="685801"/>
          <a:ext cx="6629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1374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80E4338-08DA-4872-90B0-8A5F96ADF1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5A97896-00E1-4EAF-86AF-CAEE0E99F8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267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Freeform: Shape 12">
            <a:extLst>
              <a:ext uri="{FF2B5EF4-FFF2-40B4-BE49-F238E27FC236}">
                <a16:creationId xmlns:a16="http://schemas.microsoft.com/office/drawing/2014/main" id="{3A0DE605-9FA9-43F7-9040-576E3AF4A4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088614" y="-1255373"/>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03BDBF61-EA98-4376-AA6B-83854BD34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080663" y="-1255372"/>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E22698D-C93F-FD46-36B7-1931EFB20BA4}"/>
              </a:ext>
            </a:extLst>
          </p:cNvPr>
          <p:cNvSpPr>
            <a:spLocks noGrp="1"/>
          </p:cNvSpPr>
          <p:nvPr>
            <p:ph type="title"/>
          </p:nvPr>
        </p:nvSpPr>
        <p:spPr>
          <a:xfrm>
            <a:off x="609600" y="685800"/>
            <a:ext cx="3346824" cy="3657600"/>
          </a:xfrm>
        </p:spPr>
        <p:txBody>
          <a:bodyPr anchor="t">
            <a:normAutofit/>
          </a:bodyPr>
          <a:lstStyle/>
          <a:p>
            <a:r>
              <a:rPr lang="en-US">
                <a:solidFill>
                  <a:srgbClr val="FFFFFF"/>
                </a:solidFill>
                <a:latin typeface="Aptos" panose="020B0004020202020204" pitchFamily="34" charset="0"/>
              </a:rPr>
              <a:t>Frequently Asked Questions</a:t>
            </a:r>
          </a:p>
        </p:txBody>
      </p:sp>
      <p:graphicFrame>
        <p:nvGraphicFramePr>
          <p:cNvPr id="5" name="Content Placeholder 2">
            <a:extLst>
              <a:ext uri="{FF2B5EF4-FFF2-40B4-BE49-F238E27FC236}">
                <a16:creationId xmlns:a16="http://schemas.microsoft.com/office/drawing/2014/main" id="{5185DE3E-CA26-27B4-9C32-7FDEEE2F9875}"/>
              </a:ext>
            </a:extLst>
          </p:cNvPr>
          <p:cNvGraphicFramePr>
            <a:graphicFrameLocks noGrp="1"/>
          </p:cNvGraphicFramePr>
          <p:nvPr>
            <p:ph idx="1"/>
            <p:extLst>
              <p:ext uri="{D42A27DB-BD31-4B8C-83A1-F6EECF244321}">
                <p14:modId xmlns:p14="http://schemas.microsoft.com/office/powerpoint/2010/main" val="602214629"/>
              </p:ext>
            </p:extLst>
          </p:nvPr>
        </p:nvGraphicFramePr>
        <p:xfrm>
          <a:off x="4953000" y="685801"/>
          <a:ext cx="6629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9818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80E4338-08DA-4872-90B0-8A5F96ADF1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5A97896-00E1-4EAF-86AF-CAEE0E99F8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267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Freeform: Shape 12">
            <a:extLst>
              <a:ext uri="{FF2B5EF4-FFF2-40B4-BE49-F238E27FC236}">
                <a16:creationId xmlns:a16="http://schemas.microsoft.com/office/drawing/2014/main" id="{3A0DE605-9FA9-43F7-9040-576E3AF4A4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088614" y="-1255373"/>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03BDBF61-EA98-4376-AA6B-83854BD34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080663" y="-1255372"/>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DB96DF5-8AF7-FF84-A9CB-EB9CC8912AF2}"/>
              </a:ext>
            </a:extLst>
          </p:cNvPr>
          <p:cNvSpPr>
            <a:spLocks noGrp="1"/>
          </p:cNvSpPr>
          <p:nvPr>
            <p:ph type="title"/>
          </p:nvPr>
        </p:nvSpPr>
        <p:spPr>
          <a:xfrm>
            <a:off x="609600" y="685800"/>
            <a:ext cx="3346824" cy="3657600"/>
          </a:xfrm>
        </p:spPr>
        <p:txBody>
          <a:bodyPr anchor="t">
            <a:normAutofit/>
          </a:bodyPr>
          <a:lstStyle/>
          <a:p>
            <a:r>
              <a:rPr lang="en-US">
                <a:solidFill>
                  <a:srgbClr val="FFFFFF"/>
                </a:solidFill>
                <a:latin typeface="Aptos" panose="020B0004020202020204" pitchFamily="34" charset="0"/>
              </a:rPr>
              <a:t>Frequently Asked Questions (2)</a:t>
            </a:r>
          </a:p>
        </p:txBody>
      </p:sp>
      <p:graphicFrame>
        <p:nvGraphicFramePr>
          <p:cNvPr id="5" name="Content Placeholder 2">
            <a:extLst>
              <a:ext uri="{FF2B5EF4-FFF2-40B4-BE49-F238E27FC236}">
                <a16:creationId xmlns:a16="http://schemas.microsoft.com/office/drawing/2014/main" id="{EF869A15-4195-26C5-1B93-775D9FF877AA}"/>
              </a:ext>
            </a:extLst>
          </p:cNvPr>
          <p:cNvGraphicFramePr>
            <a:graphicFrameLocks noGrp="1"/>
          </p:cNvGraphicFramePr>
          <p:nvPr>
            <p:ph idx="1"/>
            <p:extLst>
              <p:ext uri="{D42A27DB-BD31-4B8C-83A1-F6EECF244321}">
                <p14:modId xmlns:p14="http://schemas.microsoft.com/office/powerpoint/2010/main" val="103184853"/>
              </p:ext>
            </p:extLst>
          </p:nvPr>
        </p:nvGraphicFramePr>
        <p:xfrm>
          <a:off x="4953000" y="685801"/>
          <a:ext cx="6629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2435083"/>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docProps/app.xml><?xml version="1.0" encoding="utf-8"?>
<Properties xmlns="http://schemas.openxmlformats.org/officeDocument/2006/extended-properties" xmlns:vt="http://schemas.openxmlformats.org/officeDocument/2006/docPropsVTypes">
  <Template>Mod overlay</Template>
  <TotalTime>324</TotalTime>
  <Words>1005</Words>
  <Application>Microsoft Office PowerPoint</Application>
  <PresentationFormat>Widescreen</PresentationFormat>
  <Paragraphs>108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Arial</vt:lpstr>
      <vt:lpstr>Arial Nova Light</vt:lpstr>
      <vt:lpstr>Calibri</vt:lpstr>
      <vt:lpstr>Elephant</vt:lpstr>
      <vt:lpstr>Times New Roman</vt:lpstr>
      <vt:lpstr>ModOverlayVTI</vt:lpstr>
      <vt:lpstr>Bridgeview Condominium </vt:lpstr>
      <vt:lpstr>Legal Authority for Repairs </vt:lpstr>
      <vt:lpstr>Assessment for Common Expenses</vt:lpstr>
      <vt:lpstr>Project Budget</vt:lpstr>
      <vt:lpstr>Association Loans</vt:lpstr>
      <vt:lpstr>Special Assessment</vt:lpstr>
      <vt:lpstr>Special Assessment</vt:lpstr>
      <vt:lpstr>Frequently Asked Questions</vt:lpstr>
      <vt:lpstr>Frequently Asked Questions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Bridgeview Condominium </dc:title>
  <dc:creator>Angie Bagby</dc:creator>
  <cp:lastModifiedBy>john turner</cp:lastModifiedBy>
  <cp:revision>12</cp:revision>
  <dcterms:created xsi:type="dcterms:W3CDTF">2024-02-22T21:16:20Z</dcterms:created>
  <dcterms:modified xsi:type="dcterms:W3CDTF">2024-02-23T17:36:10Z</dcterms:modified>
</cp:coreProperties>
</file>